
<file path=[Content_Types].xml><?xml version="1.0" encoding="utf-8"?>
<Types xmlns="http://schemas.openxmlformats.org/package/2006/content-types">
  <Default Extension="png" ContentType="image/png"/>
  <Default Extension="jpeg" ContentType="image/jpeg"/>
  <Default Extension="webp" ContentType="image/webp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60" r:id="rId2"/>
  </p:sldMasterIdLst>
  <p:notesMasterIdLst>
    <p:notesMasterId r:id="rId45"/>
  </p:notesMasterIdLst>
  <p:sldIdLst>
    <p:sldId id="264" r:id="rId3"/>
    <p:sldId id="257" r:id="rId4"/>
    <p:sldId id="616" r:id="rId5"/>
    <p:sldId id="617" r:id="rId6"/>
    <p:sldId id="618" r:id="rId7"/>
    <p:sldId id="619" r:id="rId8"/>
    <p:sldId id="622" r:id="rId9"/>
    <p:sldId id="621" r:id="rId10"/>
    <p:sldId id="623" r:id="rId11"/>
    <p:sldId id="624" r:id="rId12"/>
    <p:sldId id="625" r:id="rId13"/>
    <p:sldId id="626" r:id="rId14"/>
    <p:sldId id="627" r:id="rId15"/>
    <p:sldId id="628" r:id="rId16"/>
    <p:sldId id="629" r:id="rId17"/>
    <p:sldId id="630" r:id="rId18"/>
    <p:sldId id="631" r:id="rId19"/>
    <p:sldId id="632" r:id="rId20"/>
    <p:sldId id="643" r:id="rId21"/>
    <p:sldId id="644" r:id="rId22"/>
    <p:sldId id="645" r:id="rId23"/>
    <p:sldId id="646" r:id="rId24"/>
    <p:sldId id="647" r:id="rId25"/>
    <p:sldId id="648" r:id="rId26"/>
    <p:sldId id="649" r:id="rId27"/>
    <p:sldId id="650" r:id="rId28"/>
    <p:sldId id="651" r:id="rId29"/>
    <p:sldId id="652" r:id="rId30"/>
    <p:sldId id="653" r:id="rId31"/>
    <p:sldId id="654" r:id="rId32"/>
    <p:sldId id="655" r:id="rId33"/>
    <p:sldId id="633" r:id="rId34"/>
    <p:sldId id="634" r:id="rId35"/>
    <p:sldId id="635" r:id="rId36"/>
    <p:sldId id="637" r:id="rId37"/>
    <p:sldId id="636" r:id="rId38"/>
    <p:sldId id="638" r:id="rId39"/>
    <p:sldId id="639" r:id="rId40"/>
    <p:sldId id="640" r:id="rId41"/>
    <p:sldId id="642" r:id="rId42"/>
    <p:sldId id="641" r:id="rId43"/>
    <p:sldId id="338" r:id="rId4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000FF"/>
    <a:srgbClr val="B1C2D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9300" autoAdjust="0"/>
    <p:restoredTop sz="95256" autoAdjust="0"/>
  </p:normalViewPr>
  <p:slideViewPr>
    <p:cSldViewPr snapToGrid="0">
      <p:cViewPr varScale="1">
        <p:scale>
          <a:sx n="115" d="100"/>
          <a:sy n="115" d="100"/>
        </p:scale>
        <p:origin x="756" y="8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theme" Target="theme/theme1.xml"/><Relationship Id="rId8" Type="http://schemas.openxmlformats.org/officeDocument/2006/relationships/slide" Target="slides/slide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BDD1D2-1632-41BE-96EC-EDFFC90B1EDC}" type="datetimeFigureOut">
              <a:rPr lang="ru-RU" smtClean="0"/>
              <a:t>30.09.2022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BE9BD4-1775-4899-86EC-64D9F7A6F0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12072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BE9BD4-1775-4899-86EC-64D9F7A6F0F5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622426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BE9BD4-1775-4899-86EC-64D9F7A6F0F5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340794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BE9BD4-1775-4899-86EC-64D9F7A6F0F5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333402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BE9BD4-1775-4899-86EC-64D9F7A6F0F5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288593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BE9BD4-1775-4899-86EC-64D9F7A6F0F5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029931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BE9BD4-1775-4899-86EC-64D9F7A6F0F5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390863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BE9BD4-1775-4899-86EC-64D9F7A6F0F5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97391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BE9BD4-1775-4899-86EC-64D9F7A6F0F5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483850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BE9BD4-1775-4899-86EC-64D9F7A6F0F5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465025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BE9BD4-1775-4899-86EC-64D9F7A6F0F5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088577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BE9BD4-1775-4899-86EC-64D9F7A6F0F5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64680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BE9BD4-1775-4899-86EC-64D9F7A6F0F5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804137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BE9BD4-1775-4899-86EC-64D9F7A6F0F5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686764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BE9BD4-1775-4899-86EC-64D9F7A6F0F5}" type="slidenum">
              <a:rPr lang="ru-RU" smtClean="0"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418123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BE9BD4-1775-4899-86EC-64D9F7A6F0F5}" type="slidenum">
              <a:rPr lang="ru-RU" smtClean="0"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969931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BE9BD4-1775-4899-86EC-64D9F7A6F0F5}" type="slidenum">
              <a:rPr lang="ru-RU" smtClean="0"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581311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BE9BD4-1775-4899-86EC-64D9F7A6F0F5}" type="slidenum">
              <a:rPr lang="ru-RU" smtClean="0"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633221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BE9BD4-1775-4899-86EC-64D9F7A6F0F5}" type="slidenum">
              <a:rPr lang="ru-RU" smtClean="0"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809199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BE9BD4-1775-4899-86EC-64D9F7A6F0F5}" type="slidenum">
              <a:rPr lang="ru-RU" smtClean="0"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584258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BE9BD4-1775-4899-86EC-64D9F7A6F0F5}" type="slidenum">
              <a:rPr lang="ru-RU" smtClean="0"/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99245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BE9BD4-1775-4899-86EC-64D9F7A6F0F5}" type="slidenum">
              <a:rPr lang="ru-RU" smtClean="0"/>
              <a:t>28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842737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BE9BD4-1775-4899-86EC-64D9F7A6F0F5}" type="slidenum">
              <a:rPr lang="ru-RU" smtClean="0"/>
              <a:t>29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79538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BE9BD4-1775-4899-86EC-64D9F7A6F0F5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534753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BE9BD4-1775-4899-86EC-64D9F7A6F0F5}" type="slidenum">
              <a:rPr lang="ru-RU" smtClean="0"/>
              <a:t>30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611464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BE9BD4-1775-4899-86EC-64D9F7A6F0F5}" type="slidenum">
              <a:rPr lang="ru-RU" smtClean="0"/>
              <a:t>31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5893568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BE9BD4-1775-4899-86EC-64D9F7A6F0F5}" type="slidenum">
              <a:rPr lang="ru-RU" smtClean="0"/>
              <a:t>32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6013658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BE9BD4-1775-4899-86EC-64D9F7A6F0F5}" type="slidenum">
              <a:rPr lang="ru-RU" smtClean="0"/>
              <a:t>33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4932972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BE9BD4-1775-4899-86EC-64D9F7A6F0F5}" type="slidenum">
              <a:rPr lang="ru-RU" smtClean="0"/>
              <a:t>34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4827506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BE9BD4-1775-4899-86EC-64D9F7A6F0F5}" type="slidenum">
              <a:rPr lang="ru-RU" smtClean="0"/>
              <a:t>35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4609305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BE9BD4-1775-4899-86EC-64D9F7A6F0F5}" type="slidenum">
              <a:rPr lang="ru-RU" smtClean="0"/>
              <a:t>36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8398272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BE9BD4-1775-4899-86EC-64D9F7A6F0F5}" type="slidenum">
              <a:rPr lang="ru-RU" smtClean="0"/>
              <a:t>37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5675190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BE9BD4-1775-4899-86EC-64D9F7A6F0F5}" type="slidenum">
              <a:rPr lang="ru-RU" smtClean="0"/>
              <a:t>38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9653050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BE9BD4-1775-4899-86EC-64D9F7A6F0F5}" type="slidenum">
              <a:rPr lang="ru-RU" smtClean="0"/>
              <a:t>39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10303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BE9BD4-1775-4899-86EC-64D9F7A6F0F5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0404305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BE9BD4-1775-4899-86EC-64D9F7A6F0F5}" type="slidenum">
              <a:rPr lang="ru-RU" smtClean="0"/>
              <a:t>40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1374141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BE9BD4-1775-4899-86EC-64D9F7A6F0F5}" type="slidenum">
              <a:rPr lang="ru-RU" smtClean="0"/>
              <a:t>41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336597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BE9BD4-1775-4899-86EC-64D9F7A6F0F5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695288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BE9BD4-1775-4899-86EC-64D9F7A6F0F5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764487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BE9BD4-1775-4899-86EC-64D9F7A6F0F5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396926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BE9BD4-1775-4899-86EC-64D9F7A6F0F5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839043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BE9BD4-1775-4899-86EC-64D9F7A6F0F5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05963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0CB57EF-0C54-4BFD-BB23-094C7FF60ED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2E1432D4-E87E-4E89-8A27-7C487E7A08F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6FE8DE4-FD6D-4556-8567-E70F9057ED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2ABAB4-32B0-4761-BB49-A3679B53D8C7}" type="datetime1">
              <a:rPr lang="ru-RU" smtClean="0"/>
              <a:t>30.09.2022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DF421B4-A3A4-4042-AF41-20C7168ADC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6EC4E55-5A0B-4BB0-8688-C95BA2B169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68D8FF-A5DB-4451-94C0-E94AA39543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68236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F0ADE04-5E4B-48B0-974A-53E8373366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8C2411A-3B15-46FD-B55E-D0243F1A7E4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685C259-450B-4263-A04E-BF02317712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909676-89EA-45B9-96C6-C0DDCCA37ACC}" type="datetime1">
              <a:rPr lang="ru-RU" smtClean="0"/>
              <a:t>30.09.2022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F5C1A61-BF10-46C6-93FE-3F07B5E19A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8CCFAD0-C510-4DCA-9D24-DA6014D7C7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68D8FF-A5DB-4451-94C0-E94AA39543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5120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6709CAE3-E1EE-4A5B-AFBA-D7BEE3B1B04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9485349-B43F-448D-A303-A00C221F0F1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624BBBF-4AEC-4F03-A299-4F74B57013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79518-F0BF-435D-AA05-89018AAA7594}" type="datetime1">
              <a:rPr lang="ru-RU" smtClean="0"/>
              <a:t>30.09.2022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165C11D-2A0D-4DFD-9DD4-C919083622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5AAD1F0-F842-46E7-ADC5-B162BB7D13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68D8FF-A5DB-4451-94C0-E94AA39543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20568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E6734-FDE7-4CC3-AF9A-669684D38FFA}" type="datetime1">
              <a:rPr lang="ru-RU" smtClean="0"/>
              <a:t>30.09.2022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CB93F-405F-47BE-9462-B729C32242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8559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628D4B-27AD-4F9F-9384-014524E26540}" type="datetime1">
              <a:rPr lang="ru-RU" smtClean="0"/>
              <a:t>30.09.2022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CB93F-405F-47BE-9462-B729C32242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946928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8848D3-011B-4294-9F68-A3DAC98AAC62}" type="datetime1">
              <a:rPr lang="ru-RU" smtClean="0"/>
              <a:t>30.09.2022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CB93F-405F-47BE-9462-B729C32242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71747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DC2841-310E-4A91-9222-6BE6113042DD}" type="datetime1">
              <a:rPr lang="ru-RU" smtClean="0"/>
              <a:t>30.09.2022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CB93F-405F-47BE-9462-B729C32242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50719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010957-6B97-4A1D-90B8-D1CC917DEC30}" type="datetime1">
              <a:rPr lang="ru-RU" smtClean="0"/>
              <a:t>30.09.2022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CB93F-405F-47BE-9462-B729C32242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87895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AF4EB-7F14-44D6-BBBA-52762C5CD402}" type="datetime1">
              <a:rPr lang="ru-RU" smtClean="0"/>
              <a:t>30.09.2022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CB93F-405F-47BE-9462-B729C32242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978111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0562B-728B-4EFC-8898-727A409A34BF}" type="datetime1">
              <a:rPr lang="ru-RU" smtClean="0"/>
              <a:t>30.09.2022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CB93F-405F-47BE-9462-B729C32242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516754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E118A-DC78-4AF0-AFB8-45B6ED465ECF}" type="datetime1">
              <a:rPr lang="ru-RU" smtClean="0"/>
              <a:t>30.09.2022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CB93F-405F-47BE-9462-B729C32242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97516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771996E-A6A8-4709-A721-4565B40DE6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DF6D05A-6F64-4C92-8AAE-0F681EB4CE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75C517B-2336-4AB5-BA16-0560787E5C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E4AAB-991C-4FF5-9B09-AE541D531209}" type="datetime1">
              <a:rPr lang="ru-RU" smtClean="0"/>
              <a:t>30.09.2022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8D74958-F85A-4D5B-895D-3659898E34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404D9E2-5115-4E28-B03C-7A4FBCD794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68D8FF-A5DB-4451-94C0-E94AA39543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155619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8CB5E-FC26-478F-8BAE-9E75934E2773}" type="datetime1">
              <a:rPr lang="ru-RU" smtClean="0"/>
              <a:t>30.09.2022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CB93F-405F-47BE-9462-B729C32242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755251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54E88-1F8F-4A37-BE45-120B99AA1726}" type="datetime1">
              <a:rPr lang="ru-RU" smtClean="0"/>
              <a:t>30.09.2022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CB93F-405F-47BE-9462-B729C32242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323914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1D7C4-9EC1-44AE-B074-D6FBD469FDE2}" type="datetime1">
              <a:rPr lang="ru-RU" smtClean="0"/>
              <a:t>30.09.2022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CB93F-405F-47BE-9462-B729C32242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91784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5F1B139-4AEC-41B7-B3E2-782173FF7F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4107AD5-CC9A-4B4C-9610-CA880FD10E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9B6D1D0-B3D6-41D9-B76D-A1C7D5C6E2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464E9-AD81-42D2-9D6C-DFE0125215EB}" type="datetime1">
              <a:rPr lang="ru-RU" smtClean="0"/>
              <a:t>30.09.2022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CBA66AA-8EFA-4630-8AEF-FC03A3511C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5A80639-2BAA-4992-B291-8A2F7DCEA8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68D8FF-A5DB-4451-94C0-E94AA39543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12369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DEDCB34-1CF2-4609-81D4-3DBA6A0711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E553F7E-2730-4935-BD27-0798B850BEF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60EE1D1-B8A6-46DD-A56C-5FB05AA814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D0D88F6-9039-42C9-A406-AED862A1F3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9B2062-E522-4AC3-A9B9-7C0DE9F2DE42}" type="datetime1">
              <a:rPr lang="ru-RU" smtClean="0"/>
              <a:t>30.09.2022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F24D741-3A0F-4078-9AC6-CAA060E24F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4647481-616A-4DB4-86DF-CFAB467C2B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68D8FF-A5DB-4451-94C0-E94AA39543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29623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C0AFA97-E328-464A-958A-19251DAC72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DE16D5A-244B-4A2A-B7EF-2144ED5689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E70DF5F-4F86-42FF-A5A1-74AF12AC2EF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A2E85A15-44B2-4A29-AE05-1D0E5041D38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6FAA75E7-4969-426A-8F41-282F569EE02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9C366F53-05BC-44B2-8042-71EE700B12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9A063-2142-45A7-9234-A4A00980E6B2}" type="datetime1">
              <a:rPr lang="ru-RU" smtClean="0"/>
              <a:t>30.09.2022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8D6535B7-EE10-4511-8887-9BCD956DF6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D0EFD37E-5226-4680-8D07-61CE6528DB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68D8FF-A5DB-4451-94C0-E94AA39543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62286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7131871-CDEF-43BC-AB8F-9973EC7ED3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E2F03B1C-E7A2-441A-9D72-30C1B74C7B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F2FDB2-799A-4E2B-84F4-C39427ADAF09}" type="datetime1">
              <a:rPr lang="ru-RU" smtClean="0"/>
              <a:t>30.09.2022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3DB28172-240F-4189-8EF8-661BEF6C5F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75A78902-7369-44EE-908D-225CB502C3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68D8FF-A5DB-4451-94C0-E94AA39543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29691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4CC5EBC2-4483-4F6B-A26E-2E3C6CDB75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CA60D-94AC-4DE6-AB87-7989A34A671F}" type="datetime1">
              <a:rPr lang="ru-RU" smtClean="0"/>
              <a:t>30.09.2022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33816F37-8520-4D04-889B-2512A0189A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22460791-C93F-4E48-9C71-21DD566BC1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68D8FF-A5DB-4451-94C0-E94AA39543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3168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134838-2336-4D82-A040-9CB6176BE1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E525F51-A7CF-4C2F-8275-2140F474D0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D1DF3B3-0C2D-4721-AFDD-208B7729A9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A56511B-4256-4D80-831F-DE1ADBB7C7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2D453E-4001-4301-941C-E2055C0772B0}" type="datetime1">
              <a:rPr lang="ru-RU" smtClean="0"/>
              <a:t>30.09.2022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E8865AE-C401-4DE5-8D7C-7E9DAA2D71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BDC3C4A-4508-47B2-BA6E-9383BB565E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68D8FF-A5DB-4451-94C0-E94AA39543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22463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D0FCE7C-D83D-4AE1-BB94-1812575C1B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FD3D0D5F-E577-4951-8B80-B87773B69D4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2A36189-79D9-4E22-BEA4-A8DC3F96CF8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AA59569-AE6D-4EC9-9AC4-A61C13B151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99FA0-09CF-4005-A055-65556F465E95}" type="datetime1">
              <a:rPr lang="ru-RU" smtClean="0"/>
              <a:t>30.09.2022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9030D00-08CA-4FFC-AC47-72B136D847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89D5483-7200-44ED-B464-0E2814E688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68D8FF-A5DB-4451-94C0-E94AA39543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22313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6FC1081-E5B7-4766-97A3-62F6E2DCD3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74DCBB7-FBA6-44B3-9B4B-241803ABC5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129FB29-6B43-4833-84CD-358FFCD84CF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22F9C9-79FC-433D-926F-73B187E5525D}" type="datetime1">
              <a:rPr lang="ru-RU" smtClean="0"/>
              <a:t>30.09.2022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58195AA-0B8F-4CD3-A3A5-CBDA5A7F947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21014BF-0BE1-4E49-B755-4F3135DB1AE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68D8FF-A5DB-4451-94C0-E94AA39543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50900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59B3C3-5415-46E3-B235-04783EC23573}" type="datetime1">
              <a:rPr lang="ru-RU" smtClean="0"/>
              <a:t>30.09.2022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1CB93F-405F-47BE-9462-B729C32242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54692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web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jp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jpg"/><Relationship Id="rId4" Type="http://schemas.openxmlformats.org/officeDocument/2006/relationships/image" Target="../media/image4.jp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webp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webp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webp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66042" y="618573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802489" y="5339644"/>
            <a:ext cx="6269351" cy="1377679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ru-RU" sz="29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Автор курса: Гладкова Мария Александровна методист отдела качества и развития содержания образования ГБПОУ Департамента Здравоохранения г. Москвы «Медицинский колледж №1», врач анестезиолог-реаниматолог, преподаватель первой помощи, BLS кандидат-инструктор Европейского совета по реанимации</a:t>
            </a:r>
          </a:p>
          <a:p>
            <a:pPr marL="0" indent="0">
              <a:buNone/>
            </a:pPr>
            <a:endParaRPr lang="ru-RU" sz="2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66042" y="2234099"/>
            <a:ext cx="10981090" cy="1247653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Оказание </a:t>
            </a:r>
            <a:r>
              <a:rPr lang="ru-RU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первой помощи при прочих состояниях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5915C59-F1BF-475C-A95F-162ACF9D0B4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930" y="4135474"/>
            <a:ext cx="3853343" cy="2408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798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37"/>
    </mc:Choice>
    <mc:Fallback xmlns="">
      <p:transition spd="slow" advTm="2037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84E3324-22D8-46C6-BDFD-8EB6269C36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88696"/>
            <a:ext cx="12192000" cy="1050355"/>
          </a:xfrm>
          <a:solidFill>
            <a:srgbClr val="92D050"/>
          </a:soli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u-RU" sz="4000" b="1" dirty="0"/>
              <a:t>Солнечный удар</a:t>
            </a: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D5C4DAED-2585-4439-8499-9F2F42B239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68D8FF-A5DB-4451-94C0-E94AA39543AC}" type="slidenum">
              <a:rPr lang="ru-RU" smtClean="0"/>
              <a:t>10</a:t>
            </a:fld>
            <a:endParaRPr lang="ru-R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9E61E9C-E280-45AB-9FBB-A7D3119987D6}"/>
              </a:ext>
            </a:extLst>
          </p:cNvPr>
          <p:cNvSpPr txBox="1"/>
          <p:nvPr/>
        </p:nvSpPr>
        <p:spPr>
          <a:xfrm>
            <a:off x="419450" y="2887682"/>
            <a:ext cx="5402510" cy="3970318"/>
          </a:xfrm>
          <a:prstGeom prst="rect">
            <a:avLst/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/>
              <a:t>• слабость, усталость</a:t>
            </a:r>
          </a:p>
          <a:p>
            <a:r>
              <a:rPr lang="ru-RU" dirty="0"/>
              <a:t>• сонливость</a:t>
            </a:r>
          </a:p>
          <a:p>
            <a:r>
              <a:rPr lang="ru-RU" dirty="0"/>
              <a:t>• жажда, сухость во рту</a:t>
            </a:r>
          </a:p>
          <a:p>
            <a:r>
              <a:rPr lang="ru-RU" dirty="0"/>
              <a:t>• учащение дыхания,</a:t>
            </a:r>
          </a:p>
          <a:p>
            <a:r>
              <a:rPr lang="ru-RU" dirty="0"/>
              <a:t>• головокружение </a:t>
            </a:r>
          </a:p>
          <a:p>
            <a:r>
              <a:rPr lang="ru-RU" dirty="0"/>
              <a:t>• нарастающая головная боль</a:t>
            </a:r>
          </a:p>
          <a:p>
            <a:r>
              <a:rPr lang="ru-RU" dirty="0"/>
              <a:t>• потемнение в глазах, «мушки», двоение объектов</a:t>
            </a:r>
          </a:p>
          <a:p>
            <a:r>
              <a:rPr lang="ru-RU" dirty="0"/>
              <a:t>• повышение температуры тела </a:t>
            </a:r>
          </a:p>
          <a:p>
            <a:r>
              <a:rPr lang="ru-RU" dirty="0"/>
              <a:t>• покраснение кожи лица</a:t>
            </a:r>
          </a:p>
          <a:p>
            <a:r>
              <a:rPr lang="ru-RU" dirty="0"/>
              <a:t>• тошнота и рвота</a:t>
            </a:r>
          </a:p>
          <a:p>
            <a:r>
              <a:rPr lang="ru-RU" dirty="0"/>
              <a:t>• потеря сознания</a:t>
            </a:r>
          </a:p>
          <a:p>
            <a:r>
              <a:rPr lang="ru-RU" dirty="0"/>
              <a:t>• судороги</a:t>
            </a:r>
          </a:p>
          <a:p>
            <a:r>
              <a:rPr lang="ru-RU" dirty="0"/>
              <a:t>• в тяжелых случаях- остановка сердечной деятельности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BDA7B03-EE96-412A-AC88-49E878523BE4}"/>
              </a:ext>
            </a:extLst>
          </p:cNvPr>
          <p:cNvSpPr txBox="1"/>
          <p:nvPr/>
        </p:nvSpPr>
        <p:spPr>
          <a:xfrm>
            <a:off x="1082181" y="1475057"/>
            <a:ext cx="10528183" cy="830997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b="1" dirty="0"/>
              <a:t>Солнечный удар – </a:t>
            </a:r>
            <a:r>
              <a:rPr lang="ru-RU" sz="2400" dirty="0"/>
              <a:t>это разновидность теплового удара, возникающая при воздействии прямых солнечных лучей.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64BE167-6618-4879-B22E-A8817E616D83}"/>
              </a:ext>
            </a:extLst>
          </p:cNvPr>
          <p:cNvSpPr txBox="1"/>
          <p:nvPr/>
        </p:nvSpPr>
        <p:spPr>
          <a:xfrm>
            <a:off x="1082181" y="2344507"/>
            <a:ext cx="3630336" cy="40011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000" b="1" dirty="0"/>
              <a:t>Признаки солнечного удара: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8F43E25A-72C2-4645-BB05-E07A6BF3CEC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3889" y="2744617"/>
            <a:ext cx="4335748" cy="3727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29655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84E3324-22D8-46C6-BDFD-8EB6269C36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88696"/>
            <a:ext cx="12192000" cy="1050355"/>
          </a:xfrm>
          <a:solidFill>
            <a:srgbClr val="92D050"/>
          </a:soli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u-RU" sz="4000" b="1" dirty="0"/>
              <a:t>Солнечный удар</a:t>
            </a: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D5C4DAED-2585-4439-8499-9F2F42B239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68D8FF-A5DB-4451-94C0-E94AA39543AC}" type="slidenum">
              <a:rPr lang="ru-RU" smtClean="0"/>
              <a:t>11</a:t>
            </a:fld>
            <a:endParaRPr lang="ru-RU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C9B75A5-9780-4F7A-8005-0E10591B616A}"/>
              </a:ext>
            </a:extLst>
          </p:cNvPr>
          <p:cNvSpPr txBox="1"/>
          <p:nvPr/>
        </p:nvSpPr>
        <p:spPr>
          <a:xfrm>
            <a:off x="580937" y="2859045"/>
            <a:ext cx="6094602" cy="3416320"/>
          </a:xfrm>
          <a:prstGeom prst="rect">
            <a:avLst/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/>
              <a:t>• немедленно переместить в тень, в прохладное место</a:t>
            </a:r>
          </a:p>
          <a:p>
            <a:r>
              <a:rPr lang="ru-RU" dirty="0"/>
              <a:t>• если пострадавший в сознании-уложить, обеспечив приток свежего воздуха</a:t>
            </a:r>
          </a:p>
          <a:p>
            <a:r>
              <a:rPr lang="ru-RU" dirty="0"/>
              <a:t>• дать пострадавшему обильное подсоленное питьё </a:t>
            </a:r>
          </a:p>
          <a:p>
            <a:r>
              <a:rPr lang="ru-RU" dirty="0"/>
              <a:t>• на затылок, лоб и шею наложить прохладные мокрые компрессы</a:t>
            </a:r>
          </a:p>
          <a:p>
            <a:r>
              <a:rPr lang="ru-RU" dirty="0"/>
              <a:t>• обрызгать пострадавшего прохладной водой</a:t>
            </a:r>
          </a:p>
          <a:p>
            <a:r>
              <a:rPr lang="ru-RU" dirty="0"/>
              <a:t>• при потере сознания- переместить пострадавшего в устойчивое боковое положение</a:t>
            </a:r>
          </a:p>
          <a:p>
            <a:r>
              <a:rPr lang="ru-RU" dirty="0"/>
              <a:t>• если пострадал ребенок или пожилой человек- вызвать скорую медицинскую помощь во всех случаях, даже при нормализации состояния пострадавшего.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92B38DC-1399-44DC-88C4-7A7EB61E4D4B}"/>
              </a:ext>
            </a:extLst>
          </p:cNvPr>
          <p:cNvSpPr txBox="1"/>
          <p:nvPr/>
        </p:nvSpPr>
        <p:spPr>
          <a:xfrm>
            <a:off x="815828" y="1717132"/>
            <a:ext cx="5484304" cy="461665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2400" b="1" dirty="0"/>
              <a:t>Первая помощь при солнечном ударе: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71DB62A7-729D-4CAE-84CC-B2A50B74077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4963" y="2620815"/>
            <a:ext cx="4730201" cy="3155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02895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2A3B4317-4ACD-4CF3-8D4D-FB234407B4E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469" y="1518406"/>
            <a:ext cx="5533287" cy="4039299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84E3324-22D8-46C6-BDFD-8EB6269C36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88696"/>
            <a:ext cx="12192000" cy="1050355"/>
          </a:xfrm>
          <a:solidFill>
            <a:srgbClr val="92D050"/>
          </a:soli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u-RU" sz="4000" b="1" dirty="0"/>
              <a:t>Профилактика теплового и солнечного удара</a:t>
            </a: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D5C4DAED-2585-4439-8499-9F2F42B239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68D8FF-A5DB-4451-94C0-E94AA39543AC}" type="slidenum">
              <a:rPr lang="ru-RU" smtClean="0"/>
              <a:t>12</a:t>
            </a:fld>
            <a:endParaRPr lang="ru-R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D05F48E-451D-4AE7-849F-A01F884135EE}"/>
              </a:ext>
            </a:extLst>
          </p:cNvPr>
          <p:cNvSpPr txBox="1"/>
          <p:nvPr/>
        </p:nvSpPr>
        <p:spPr>
          <a:xfrm>
            <a:off x="5511567" y="2229709"/>
            <a:ext cx="6367244" cy="3970318"/>
          </a:xfrm>
          <a:prstGeom prst="rect">
            <a:avLst/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endParaRPr lang="ru-RU" dirty="0"/>
          </a:p>
          <a:p>
            <a:r>
              <a:rPr lang="ru-RU" dirty="0"/>
              <a:t>• не находитесь под воздействием прямых солнечных лучшей</a:t>
            </a:r>
          </a:p>
          <a:p>
            <a:r>
              <a:rPr lang="ru-RU" dirty="0"/>
              <a:t>• носите светлую воздухопроницаемую одежду из натуральных тканей и головной убор</a:t>
            </a:r>
          </a:p>
          <a:p>
            <a:r>
              <a:rPr lang="ru-RU" dirty="0"/>
              <a:t>• применяйте  солнцезащитные косметические средства</a:t>
            </a:r>
          </a:p>
          <a:p>
            <a:r>
              <a:rPr lang="ru-RU" dirty="0"/>
              <a:t>• соблюдайте питьевой режим </a:t>
            </a:r>
          </a:p>
          <a:p>
            <a:r>
              <a:rPr lang="ru-RU" dirty="0"/>
              <a:t>• не плотно питайтесь в жару</a:t>
            </a:r>
          </a:p>
          <a:p>
            <a:r>
              <a:rPr lang="ru-RU" dirty="0"/>
              <a:t>• в часы пиковой солнечной активности (с 12.00 до 16.00)- оставайтесь в помещениях </a:t>
            </a:r>
          </a:p>
          <a:p>
            <a:r>
              <a:rPr lang="ru-RU" dirty="0"/>
              <a:t>• откажитесь от приема алкоголя</a:t>
            </a:r>
          </a:p>
          <a:p>
            <a:r>
              <a:rPr lang="ru-RU" dirty="0"/>
              <a:t>• минимально пользуйтесь декоративной косметикой</a:t>
            </a:r>
          </a:p>
          <a:p>
            <a:r>
              <a:rPr lang="ru-RU" dirty="0"/>
              <a:t>• не занимайтесь активными видами спорта в жаркую погоду</a:t>
            </a:r>
          </a:p>
          <a:p>
            <a:r>
              <a:rPr lang="ru-RU" dirty="0"/>
              <a:t>• принимайте прохладный душ несколько раз в день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639299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84E3324-22D8-46C6-BDFD-8EB6269C36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88696"/>
            <a:ext cx="12192000" cy="1050355"/>
          </a:xfrm>
          <a:solidFill>
            <a:srgbClr val="92D050"/>
          </a:soli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u-RU" sz="4000" b="1" dirty="0"/>
              <a:t>Холодовая травма</a:t>
            </a: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D5C4DAED-2585-4439-8499-9F2F42B239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68D8FF-A5DB-4451-94C0-E94AA39543AC}" type="slidenum">
              <a:rPr lang="ru-RU" smtClean="0"/>
              <a:t>13</a:t>
            </a:fld>
            <a:endParaRPr lang="ru-RU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31ECE94-B884-4407-A1DE-13302264E3F1}"/>
              </a:ext>
            </a:extLst>
          </p:cNvPr>
          <p:cNvSpPr txBox="1"/>
          <p:nvPr/>
        </p:nvSpPr>
        <p:spPr>
          <a:xfrm>
            <a:off x="436227" y="3013500"/>
            <a:ext cx="3372376" cy="830997"/>
          </a:xfrm>
          <a:prstGeom prst="rect">
            <a:avLst/>
          </a:prstGeom>
          <a:ln w="38100">
            <a:solidFill>
              <a:schemeClr val="accent6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dirty="0"/>
              <a:t>на все тело человека (переохлаждение)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FF4FD15-B826-42DC-B789-A87D04B8457C}"/>
              </a:ext>
            </a:extLst>
          </p:cNvPr>
          <p:cNvSpPr txBox="1"/>
          <p:nvPr/>
        </p:nvSpPr>
        <p:spPr>
          <a:xfrm>
            <a:off x="1669410" y="1558981"/>
            <a:ext cx="8523214" cy="830997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b="1" dirty="0"/>
              <a:t>Холодовая травма характеризуется общим воздействием пониженной температуры окружающей среды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F4463B1-7D7A-42B9-947A-7590759D3A05}"/>
              </a:ext>
            </a:extLst>
          </p:cNvPr>
          <p:cNvSpPr txBox="1"/>
          <p:nvPr/>
        </p:nvSpPr>
        <p:spPr>
          <a:xfrm>
            <a:off x="7585045" y="3013499"/>
            <a:ext cx="3622646" cy="830997"/>
          </a:xfrm>
          <a:prstGeom prst="rect">
            <a:avLst/>
          </a:prstGeom>
          <a:noFill/>
          <a:ln w="38100">
            <a:solidFill>
              <a:schemeClr val="accent6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400" dirty="0"/>
              <a:t>на отдельные части тела</a:t>
            </a:r>
          </a:p>
          <a:p>
            <a:pPr algn="ctr"/>
            <a:r>
              <a:rPr lang="ru-RU" sz="2400" dirty="0"/>
              <a:t> (отморожение)</a:t>
            </a:r>
          </a:p>
        </p:txBody>
      </p:sp>
      <p:sp>
        <p:nvSpPr>
          <p:cNvPr id="11" name="Стрелка: вниз 10">
            <a:extLst>
              <a:ext uri="{FF2B5EF4-FFF2-40B4-BE49-F238E27FC236}">
                <a16:creationId xmlns:a16="http://schemas.microsoft.com/office/drawing/2014/main" id="{D02C80D9-426A-49A3-9519-B90D7F596233}"/>
              </a:ext>
            </a:extLst>
          </p:cNvPr>
          <p:cNvSpPr/>
          <p:nvPr/>
        </p:nvSpPr>
        <p:spPr>
          <a:xfrm rot="3283477">
            <a:off x="4420998" y="2340528"/>
            <a:ext cx="251670" cy="830997"/>
          </a:xfrm>
          <a:prstGeom prst="down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: вниз 11">
            <a:extLst>
              <a:ext uri="{FF2B5EF4-FFF2-40B4-BE49-F238E27FC236}">
                <a16:creationId xmlns:a16="http://schemas.microsoft.com/office/drawing/2014/main" id="{0324E662-9B98-47FB-9672-27EC1B10BD27}"/>
              </a:ext>
            </a:extLst>
          </p:cNvPr>
          <p:cNvSpPr/>
          <p:nvPr/>
        </p:nvSpPr>
        <p:spPr>
          <a:xfrm rot="18544056">
            <a:off x="6705556" y="2370231"/>
            <a:ext cx="251670" cy="830997"/>
          </a:xfrm>
          <a:prstGeom prst="down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2DFAC113-EB85-4221-A99D-37ECDE4B3214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227" y="4091999"/>
            <a:ext cx="3753439" cy="24929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1B0E8115-35BA-4E01-A145-8655E580FE9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6241" y="4046778"/>
            <a:ext cx="3622645" cy="24935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046865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84E3324-22D8-46C6-BDFD-8EB6269C36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88696"/>
            <a:ext cx="12192000" cy="1050355"/>
          </a:xfrm>
          <a:solidFill>
            <a:srgbClr val="92D050"/>
          </a:soli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u-RU" sz="4000" b="1" dirty="0"/>
              <a:t>Переохлаждение</a:t>
            </a: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D5C4DAED-2585-4439-8499-9F2F42B239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68D8FF-A5DB-4451-94C0-E94AA39543AC}" type="slidenum">
              <a:rPr lang="ru-RU" smtClean="0"/>
              <a:t>14</a:t>
            </a:fld>
            <a:endParaRPr lang="ru-R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921A443-9466-41A8-93A7-1FCD7AB1DA9D}"/>
              </a:ext>
            </a:extLst>
          </p:cNvPr>
          <p:cNvSpPr txBox="1"/>
          <p:nvPr/>
        </p:nvSpPr>
        <p:spPr>
          <a:xfrm>
            <a:off x="447411" y="2397336"/>
            <a:ext cx="5525550" cy="4062651"/>
          </a:xfrm>
          <a:prstGeom prst="rect">
            <a:avLst/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000" dirty="0"/>
              <a:t>• жалобы на ощущение холода</a:t>
            </a:r>
          </a:p>
          <a:p>
            <a:r>
              <a:rPr lang="ru-RU" sz="2000" dirty="0"/>
              <a:t>• дрожь</a:t>
            </a:r>
          </a:p>
          <a:p>
            <a:r>
              <a:rPr lang="ru-RU" sz="2000" dirty="0"/>
              <a:t>• озноб (в начальной стадии переохлаждения)</a:t>
            </a:r>
          </a:p>
          <a:p>
            <a:endParaRPr lang="ru-RU" sz="2000" dirty="0"/>
          </a:p>
          <a:p>
            <a:r>
              <a:rPr lang="ru-RU" sz="2000" dirty="0"/>
              <a:t>При продолжающемся переохлаждении:</a:t>
            </a:r>
          </a:p>
          <a:p>
            <a:r>
              <a:rPr lang="ru-RU" sz="2000" dirty="0"/>
              <a:t>• заторможенность</a:t>
            </a:r>
          </a:p>
          <a:p>
            <a:r>
              <a:rPr lang="ru-RU" sz="2000" dirty="0"/>
              <a:t>• утрата воли к спасению</a:t>
            </a:r>
          </a:p>
          <a:p>
            <a:r>
              <a:rPr lang="ru-RU" sz="2000" dirty="0"/>
              <a:t>• </a:t>
            </a:r>
            <a:r>
              <a:rPr lang="ru-RU" sz="2000" dirty="0" err="1"/>
              <a:t>урежение</a:t>
            </a:r>
            <a:r>
              <a:rPr lang="ru-RU" sz="2000" dirty="0"/>
              <a:t> пульса и дыхания</a:t>
            </a:r>
          </a:p>
          <a:p>
            <a:endParaRPr lang="ru-RU" sz="2000" dirty="0"/>
          </a:p>
          <a:p>
            <a:r>
              <a:rPr lang="ru-RU" sz="2000" dirty="0"/>
              <a:t>На последних стадиях переохлаждения:</a:t>
            </a:r>
          </a:p>
          <a:p>
            <a:r>
              <a:rPr lang="ru-RU" sz="2000" dirty="0"/>
              <a:t>• отсутствие сознания</a:t>
            </a:r>
          </a:p>
          <a:p>
            <a:r>
              <a:rPr lang="ru-RU" sz="2000" dirty="0"/>
              <a:t>• замедление пульса до 30-40 в минуту</a:t>
            </a:r>
          </a:p>
          <a:p>
            <a:r>
              <a:rPr lang="ru-RU" sz="2000" dirty="0"/>
              <a:t>• </a:t>
            </a:r>
            <a:r>
              <a:rPr lang="ru-RU" sz="2000" dirty="0" err="1"/>
              <a:t>урежение</a:t>
            </a:r>
            <a:r>
              <a:rPr lang="ru-RU" sz="2000" dirty="0"/>
              <a:t> дыханий до 3-6 раз в минуту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DD4B853-C07D-4693-990C-4AAE5606A410}"/>
              </a:ext>
            </a:extLst>
          </p:cNvPr>
          <p:cNvSpPr txBox="1"/>
          <p:nvPr/>
        </p:nvSpPr>
        <p:spPr>
          <a:xfrm>
            <a:off x="1293651" y="1614528"/>
            <a:ext cx="4066564" cy="461665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2400" b="1" dirty="0"/>
              <a:t>Признаки переохлаждения: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97088AE6-4B40-4E50-860C-1E38295838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9495" y="1614528"/>
            <a:ext cx="4564092" cy="4657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085733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84E3324-22D8-46C6-BDFD-8EB6269C36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88696"/>
            <a:ext cx="12192000" cy="1050355"/>
          </a:xfrm>
          <a:solidFill>
            <a:srgbClr val="92D050"/>
          </a:soli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u-RU" sz="4000" b="1" dirty="0"/>
              <a:t>Первая помощь при переохлаждении</a:t>
            </a: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D5C4DAED-2585-4439-8499-9F2F42B239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68D8FF-A5DB-4451-94C0-E94AA39543AC}" type="slidenum">
              <a:rPr lang="ru-RU" smtClean="0"/>
              <a:t>15</a:t>
            </a:fld>
            <a:endParaRPr lang="ru-RU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7C95F9A-6902-469D-BAAA-E37483EC6E9F}"/>
              </a:ext>
            </a:extLst>
          </p:cNvPr>
          <p:cNvSpPr txBox="1"/>
          <p:nvPr/>
        </p:nvSpPr>
        <p:spPr>
          <a:xfrm>
            <a:off x="572549" y="2847199"/>
            <a:ext cx="6094602" cy="2523768"/>
          </a:xfrm>
          <a:prstGeom prst="rect">
            <a:avLst/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000" dirty="0"/>
              <a:t>• переместить пострадавшего в теплое помещение</a:t>
            </a:r>
          </a:p>
          <a:p>
            <a:r>
              <a:rPr lang="ru-RU" sz="2000" dirty="0"/>
              <a:t>• сменить одежду пострадавшего на теплую и сухую</a:t>
            </a:r>
          </a:p>
          <a:p>
            <a:r>
              <a:rPr lang="ru-RU" sz="2000" dirty="0"/>
              <a:t>• укутать подручными средствами </a:t>
            </a:r>
          </a:p>
          <a:p>
            <a:r>
              <a:rPr lang="ru-RU" sz="2000" dirty="0"/>
              <a:t>• дать теплое питье </a:t>
            </a:r>
          </a:p>
          <a:p>
            <a:r>
              <a:rPr lang="ru-RU" sz="2000" dirty="0"/>
              <a:t>• направить на пострадавшего поток теплого воздуха</a:t>
            </a:r>
          </a:p>
          <a:p>
            <a:r>
              <a:rPr lang="ru-RU" sz="2000" dirty="0"/>
              <a:t>• при выраженно переохлаждении- быть готовым к проведению сердечно-легочной реанимации</a:t>
            </a:r>
          </a:p>
          <a:p>
            <a:endParaRPr lang="ru-RU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67AE70D-404F-4D4E-944C-112FF0C0973F}"/>
              </a:ext>
            </a:extLst>
          </p:cNvPr>
          <p:cNvSpPr txBox="1"/>
          <p:nvPr/>
        </p:nvSpPr>
        <p:spPr>
          <a:xfrm>
            <a:off x="429936" y="1831515"/>
            <a:ext cx="6667149" cy="52322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2800" b="1" dirty="0"/>
              <a:t>Первая помощь при переохлаждении: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E03A64D2-7167-4F7E-A55A-306E924F75C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8989" y="1755384"/>
            <a:ext cx="3500924" cy="470739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1998044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84E3324-22D8-46C6-BDFD-8EB6269C36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88696"/>
            <a:ext cx="12192000" cy="1050355"/>
          </a:xfrm>
          <a:solidFill>
            <a:srgbClr val="92D050"/>
          </a:soli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u-RU" sz="4000" b="1" dirty="0"/>
              <a:t>Отморожение</a:t>
            </a: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D5C4DAED-2585-4439-8499-9F2F42B239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68D8FF-A5DB-4451-94C0-E94AA39543AC}" type="slidenum">
              <a:rPr lang="ru-RU" smtClean="0"/>
              <a:t>16</a:t>
            </a:fld>
            <a:endParaRPr lang="ru-R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FB6A132-E4D9-41AA-90EF-ED1C51BE9789}"/>
              </a:ext>
            </a:extLst>
          </p:cNvPr>
          <p:cNvSpPr txBox="1"/>
          <p:nvPr/>
        </p:nvSpPr>
        <p:spPr>
          <a:xfrm>
            <a:off x="312489" y="3690466"/>
            <a:ext cx="6720981" cy="2585323"/>
          </a:xfrm>
          <a:prstGeom prst="rect">
            <a:avLst/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/>
              <a:t>• потеря чувствительности кожи</a:t>
            </a:r>
          </a:p>
          <a:p>
            <a:r>
              <a:rPr lang="ru-RU" dirty="0"/>
              <a:t>• появление на коже белых, безболезненных участков. </a:t>
            </a:r>
          </a:p>
          <a:p>
            <a:endParaRPr lang="ru-RU" dirty="0"/>
          </a:p>
          <a:p>
            <a:r>
              <a:rPr lang="ru-RU" dirty="0"/>
              <a:t>При выраженном отморожении:</a:t>
            </a:r>
          </a:p>
          <a:p>
            <a:r>
              <a:rPr lang="ru-RU" dirty="0"/>
              <a:t>•  появление «деревянного звука» при постукивании пальцем по поврежденной конечности</a:t>
            </a:r>
          </a:p>
          <a:p>
            <a:r>
              <a:rPr lang="ru-RU" dirty="0"/>
              <a:t>• невозможность/затруднение движений в суставах</a:t>
            </a:r>
          </a:p>
          <a:p>
            <a:r>
              <a:rPr lang="ru-RU" dirty="0"/>
              <a:t>• после согревания-боль, отек, краснота с синюшным оттенком, пузыри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0BB9B3A-60C6-4500-B25F-99650BE12401}"/>
              </a:ext>
            </a:extLst>
          </p:cNvPr>
          <p:cNvSpPr txBox="1"/>
          <p:nvPr/>
        </p:nvSpPr>
        <p:spPr>
          <a:xfrm>
            <a:off x="1696672" y="1660854"/>
            <a:ext cx="10495327" cy="830997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b="1" dirty="0"/>
              <a:t>Отморожение </a:t>
            </a:r>
            <a:r>
              <a:rPr lang="ru-RU" sz="2400" dirty="0"/>
              <a:t>– местное повреждение тканей, развивающееся под воздействием низких температур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AB6E974-0F96-4539-8DD6-79718898CA64}"/>
              </a:ext>
            </a:extLst>
          </p:cNvPr>
          <p:cNvSpPr txBox="1"/>
          <p:nvPr/>
        </p:nvSpPr>
        <p:spPr>
          <a:xfrm>
            <a:off x="1279320" y="2860326"/>
            <a:ext cx="3670183" cy="46166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2400" b="1" dirty="0"/>
              <a:t>Признаки отморожения: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B7B405B1-8F40-4AA7-89FD-39C6BAF1BC0C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1887" y="2960761"/>
            <a:ext cx="4665981" cy="30711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6816611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84E3324-22D8-46C6-BDFD-8EB6269C36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88696"/>
            <a:ext cx="12192000" cy="1050355"/>
          </a:xfrm>
          <a:solidFill>
            <a:srgbClr val="92D050"/>
          </a:soli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u-RU" sz="4000" b="1" dirty="0"/>
              <a:t>Первая помощь при отморожении</a:t>
            </a: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D5C4DAED-2585-4439-8499-9F2F42B239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68D8FF-A5DB-4451-94C0-E94AA39543AC}" type="slidenum">
              <a:rPr lang="ru-RU" smtClean="0"/>
              <a:t>17</a:t>
            </a:fld>
            <a:endParaRPr lang="ru-RU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AD2B10D-2FEE-4844-B653-7AA1AD932589}"/>
              </a:ext>
            </a:extLst>
          </p:cNvPr>
          <p:cNvSpPr txBox="1"/>
          <p:nvPr/>
        </p:nvSpPr>
        <p:spPr>
          <a:xfrm>
            <a:off x="220211" y="2522259"/>
            <a:ext cx="6583259" cy="1631216"/>
          </a:xfrm>
          <a:prstGeom prst="rect">
            <a:avLst/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000" dirty="0"/>
              <a:t>• переместить пострадавшего в теплое помещение</a:t>
            </a:r>
          </a:p>
          <a:p>
            <a:r>
              <a:rPr lang="ru-RU" sz="2000" dirty="0"/>
              <a:t>• укрыть поврежденные участки теплоизолирующим материалом или наложить теплоизолирующую повязку </a:t>
            </a:r>
          </a:p>
          <a:p>
            <a:r>
              <a:rPr lang="ru-RU" sz="2000" dirty="0"/>
              <a:t>• обездвижить поврежденный участок тела</a:t>
            </a:r>
          </a:p>
          <a:p>
            <a:r>
              <a:rPr lang="ru-RU" sz="2000" dirty="0"/>
              <a:t>• дать теплое питье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8520AEE-E61A-492D-BE8E-9BC2CDDAAA59}"/>
              </a:ext>
            </a:extLst>
          </p:cNvPr>
          <p:cNvSpPr txBox="1"/>
          <p:nvPr/>
        </p:nvSpPr>
        <p:spPr>
          <a:xfrm>
            <a:off x="697334" y="1738625"/>
            <a:ext cx="4922241" cy="46166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2400" b="1" dirty="0"/>
              <a:t>Первая помощь при отморожении: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195B7355-C361-477B-B0DB-93599BE6AC2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0734" y="4540192"/>
            <a:ext cx="7620000" cy="190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130853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84E3324-22D8-46C6-BDFD-8EB6269C36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88696"/>
            <a:ext cx="12192000" cy="1050355"/>
          </a:xfrm>
          <a:solidFill>
            <a:srgbClr val="92D050"/>
          </a:soli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u-RU" sz="4000" b="1" dirty="0"/>
              <a:t>Поражение электрическим током</a:t>
            </a: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D5C4DAED-2585-4439-8499-9F2F42B239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68D8FF-A5DB-4451-94C0-E94AA39543AC}" type="slidenum">
              <a:rPr lang="ru-RU" smtClean="0"/>
              <a:t>18</a:t>
            </a:fld>
            <a:endParaRPr lang="ru-R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BD7234D-3630-4CB4-BB36-CB2AB9FCF47D}"/>
              </a:ext>
            </a:extLst>
          </p:cNvPr>
          <p:cNvSpPr txBox="1"/>
          <p:nvPr/>
        </p:nvSpPr>
        <p:spPr>
          <a:xfrm>
            <a:off x="253767" y="2682580"/>
            <a:ext cx="6289645" cy="2862322"/>
          </a:xfrm>
          <a:prstGeom prst="rect">
            <a:avLst/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/>
              <a:t>1. Прекратить действие электрического тока</a:t>
            </a:r>
          </a:p>
          <a:p>
            <a:r>
              <a:rPr lang="ru-RU" dirty="0"/>
              <a:t>2. Оценить сознание и дыхание. При их отсутствии- незамедлительно приступить к сердечно-легочной реанимации</a:t>
            </a:r>
          </a:p>
          <a:p>
            <a:r>
              <a:rPr lang="ru-RU" dirty="0"/>
              <a:t>3. Выполнить обзорный и подробный осмотр на наличие кровотечений и прочих травм</a:t>
            </a:r>
          </a:p>
          <a:p>
            <a:r>
              <a:rPr lang="ru-RU" dirty="0"/>
              <a:t>4. Охладить обнаруженные на теле пострадавшего ожоги, наложить на них повязки</a:t>
            </a:r>
          </a:p>
          <a:p>
            <a:r>
              <a:rPr lang="ru-RU" dirty="0"/>
              <a:t>5. Контролировать состояние пострадавшего до прибытия сотрудников  скорой медицинской помощи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0F37C62-3957-48D6-A13F-9FCBDBAB0C2D}"/>
              </a:ext>
            </a:extLst>
          </p:cNvPr>
          <p:cNvSpPr txBox="1"/>
          <p:nvPr/>
        </p:nvSpPr>
        <p:spPr>
          <a:xfrm>
            <a:off x="392184" y="1916776"/>
            <a:ext cx="6012810" cy="46166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2400" b="1" dirty="0"/>
              <a:t>Первая помощь при ударе электротравме: 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A7F1C042-CAEE-42FB-8F35-C9FCC61635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2104" y="2359565"/>
            <a:ext cx="5141272" cy="3508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043883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84E3324-22D8-46C6-BDFD-8EB6269C36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88696"/>
            <a:ext cx="12192000" cy="1050355"/>
          </a:xfrm>
          <a:solidFill>
            <a:srgbClr val="92D050"/>
          </a:soli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u-RU" sz="4000" b="1" dirty="0"/>
              <a:t>Оказание первой помощи при отравлении</a:t>
            </a: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D5C4DAED-2585-4439-8499-9F2F42B239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68D8FF-A5DB-4451-94C0-E94AA39543AC}" type="slidenum">
              <a:rPr lang="ru-RU" smtClean="0"/>
              <a:t>19</a:t>
            </a:fld>
            <a:endParaRPr lang="ru-RU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E83CB32-3C33-4986-BFAE-80BC2FE8432A}"/>
              </a:ext>
            </a:extLst>
          </p:cNvPr>
          <p:cNvSpPr txBox="1"/>
          <p:nvPr/>
        </p:nvSpPr>
        <p:spPr>
          <a:xfrm>
            <a:off x="2869035" y="1555968"/>
            <a:ext cx="7220824" cy="830997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b="1" dirty="0"/>
              <a:t>Отравления значительно проще предупредить, чем оказывать первую помощь при них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F1619D9-AECC-4D87-86E6-568B8C404444}"/>
              </a:ext>
            </a:extLst>
          </p:cNvPr>
          <p:cNvSpPr txBox="1"/>
          <p:nvPr/>
        </p:nvSpPr>
        <p:spPr>
          <a:xfrm>
            <a:off x="1159778" y="2723578"/>
            <a:ext cx="3538057" cy="40011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2000" b="1" dirty="0"/>
              <a:t>Профилактика отравлений: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2BF8A43-1234-4B17-B7E9-80046E90CD8F}"/>
              </a:ext>
            </a:extLst>
          </p:cNvPr>
          <p:cNvSpPr txBox="1"/>
          <p:nvPr/>
        </p:nvSpPr>
        <p:spPr>
          <a:xfrm>
            <a:off x="200637" y="3300602"/>
            <a:ext cx="6376334" cy="3139321"/>
          </a:xfrm>
          <a:prstGeom prst="rect">
            <a:avLst/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/>
              <a:t>• держите вне доступности от детей все лекарства и хозяйственные средства</a:t>
            </a:r>
          </a:p>
          <a:p>
            <a:r>
              <a:rPr lang="ru-RU" dirty="0"/>
              <a:t>• относитесь ко всем хозяйственным и лекарственным веществам как к потенциально опасным</a:t>
            </a:r>
          </a:p>
          <a:p>
            <a:r>
              <a:rPr lang="ru-RU" dirty="0"/>
              <a:t>• храните все продукты и химические вещества в их фабричных упаковках </a:t>
            </a:r>
          </a:p>
          <a:p>
            <a:r>
              <a:rPr lang="ru-RU" dirty="0"/>
              <a:t>• используйте специальные символы для ядовитых веществ и объясните детям, что они обозначают</a:t>
            </a:r>
          </a:p>
          <a:p>
            <a:r>
              <a:rPr lang="ru-RU" dirty="0"/>
              <a:t>• не употребляйте в пищу просроченные продукты </a:t>
            </a:r>
          </a:p>
          <a:p>
            <a:r>
              <a:rPr lang="ru-RU" dirty="0"/>
              <a:t>•соблюдайте все предупреждения, указанные на наклейках, ярлыках и плакатах с инструкциями по технике безопасности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D7DA0668-D7F2-4864-AF20-0F2E8A6369F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6007" y="3300602"/>
            <a:ext cx="3747704" cy="28107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697973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84E3324-22D8-46C6-BDFD-8EB6269C36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88696"/>
            <a:ext cx="12192000" cy="1050355"/>
          </a:xfrm>
          <a:solidFill>
            <a:srgbClr val="92D050"/>
          </a:soli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u-RU" sz="4000" b="1" dirty="0"/>
              <a:t>Ожоговые травмы </a:t>
            </a: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D5C4DAED-2585-4439-8499-9F2F42B239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68D8FF-A5DB-4451-94C0-E94AA39543AC}" type="slidenum">
              <a:rPr lang="ru-RU" smtClean="0"/>
              <a:t>2</a:t>
            </a:fld>
            <a:endParaRPr lang="ru-RU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C9A1356-A316-4F35-B69A-58FB2287C8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6736" y="1925930"/>
            <a:ext cx="8997891" cy="4498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154249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84E3324-22D8-46C6-BDFD-8EB6269C36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88696"/>
            <a:ext cx="12192000" cy="1050355"/>
          </a:xfrm>
          <a:solidFill>
            <a:srgbClr val="92D050"/>
          </a:soli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u-RU" sz="4000" b="1" dirty="0"/>
              <a:t>Пути попадания отравляющих веществ в организм</a:t>
            </a: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D5C4DAED-2585-4439-8499-9F2F42B239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68D8FF-A5DB-4451-94C0-E94AA39543AC}" type="slidenum">
              <a:rPr lang="ru-RU" smtClean="0"/>
              <a:t>20</a:t>
            </a:fld>
            <a:endParaRPr lang="ru-RU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457BC68-25DD-4D17-981F-50105E54AFCC}"/>
              </a:ext>
            </a:extLst>
          </p:cNvPr>
          <p:cNvSpPr txBox="1"/>
          <p:nvPr/>
        </p:nvSpPr>
        <p:spPr>
          <a:xfrm>
            <a:off x="782274" y="3170039"/>
            <a:ext cx="3979877" cy="2031325"/>
          </a:xfrm>
          <a:prstGeom prst="rect">
            <a:avLst/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/>
              <a:t> 1. Через пищеварительный тракт</a:t>
            </a:r>
          </a:p>
          <a:p>
            <a:pPr marL="342900" indent="-342900">
              <a:buAutoNum type="arabicPeriod"/>
            </a:pPr>
            <a:endParaRPr lang="ru-RU" dirty="0"/>
          </a:p>
          <a:p>
            <a:r>
              <a:rPr lang="ru-RU" dirty="0"/>
              <a:t>2. Через дыхательные пути</a:t>
            </a:r>
          </a:p>
          <a:p>
            <a:endParaRPr lang="ru-RU" dirty="0"/>
          </a:p>
          <a:p>
            <a:r>
              <a:rPr lang="ru-RU" dirty="0"/>
              <a:t>3. Через кожу и слизистые оболочки</a:t>
            </a:r>
          </a:p>
          <a:p>
            <a:endParaRPr lang="ru-RU" dirty="0"/>
          </a:p>
          <a:p>
            <a:r>
              <a:rPr lang="ru-RU" dirty="0"/>
              <a:t>4. В результате инъекции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E1198AE-09AC-4932-9A88-0E41E4543DE9}"/>
              </a:ext>
            </a:extLst>
          </p:cNvPr>
          <p:cNvSpPr txBox="1"/>
          <p:nvPr/>
        </p:nvSpPr>
        <p:spPr>
          <a:xfrm>
            <a:off x="2980189" y="1656636"/>
            <a:ext cx="6918820" cy="830997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b="1" dirty="0"/>
              <a:t>Отравляющее вещество может попасть в организм четырьмя путями: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E98ADD3-441D-42FA-9995-CAF175EF1DF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3374" y="2993232"/>
            <a:ext cx="4303867" cy="3235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109252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84E3324-22D8-46C6-BDFD-8EB6269C36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88696"/>
            <a:ext cx="12192000" cy="1050355"/>
          </a:xfrm>
          <a:solidFill>
            <a:srgbClr val="92D050"/>
          </a:soli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u-RU" sz="4000" b="1" dirty="0"/>
              <a:t>Основные признаки отравлений</a:t>
            </a: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D5C4DAED-2585-4439-8499-9F2F42B239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68D8FF-A5DB-4451-94C0-E94AA39543AC}" type="slidenum">
              <a:rPr lang="ru-RU" smtClean="0"/>
              <a:t>21</a:t>
            </a:fld>
            <a:endParaRPr lang="ru-RU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AD2A77D-AFCE-4131-91AA-DD576DD490B4}"/>
              </a:ext>
            </a:extLst>
          </p:cNvPr>
          <p:cNvSpPr txBox="1"/>
          <p:nvPr/>
        </p:nvSpPr>
        <p:spPr>
          <a:xfrm>
            <a:off x="1018192" y="1570895"/>
            <a:ext cx="10385570" cy="2308324"/>
          </a:xfrm>
          <a:prstGeom prst="rect">
            <a:avLst/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/>
              <a:t>• особенности места происшествия </a:t>
            </a:r>
          </a:p>
          <a:p>
            <a:r>
              <a:rPr lang="ru-RU" dirty="0"/>
              <a:t>• общее болезненное состояние или вид пострадавшего</a:t>
            </a:r>
          </a:p>
          <a:p>
            <a:r>
              <a:rPr lang="ru-RU" dirty="0"/>
              <a:t>• признаки и проявления внезапного приступа заболевания.</a:t>
            </a:r>
          </a:p>
          <a:p>
            <a:r>
              <a:rPr lang="ru-RU" dirty="0"/>
              <a:t>• внезапно возникшие тошнота, рвота, понос, боли в груди или животе</a:t>
            </a:r>
          </a:p>
          <a:p>
            <a:r>
              <a:rPr lang="ru-RU" dirty="0"/>
              <a:t>• затруднение дыхания, потливость, слюнотечение</a:t>
            </a:r>
          </a:p>
          <a:p>
            <a:r>
              <a:rPr lang="ru-RU" dirty="0"/>
              <a:t>• потеря сознания, мышечные подергивания и судороги</a:t>
            </a:r>
          </a:p>
          <a:p>
            <a:r>
              <a:rPr lang="ru-RU" dirty="0"/>
              <a:t>• ожоги вокруг губ, на языке или на коже, неестественный цвет кожи, раздражение, ранки на ней</a:t>
            </a:r>
          </a:p>
          <a:p>
            <a:r>
              <a:rPr lang="ru-RU" dirty="0"/>
              <a:t>• странная манера поведения ребенка, необычный запах изо рта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71844A2-3CAC-4BE8-B784-80AAD6F2BC8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9291" y="4159243"/>
            <a:ext cx="5463373" cy="26036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996441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84E3324-22D8-46C6-BDFD-8EB6269C36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88696"/>
            <a:ext cx="12192000" cy="1050355"/>
          </a:xfrm>
          <a:solidFill>
            <a:srgbClr val="92D050"/>
          </a:soli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u-RU" sz="4000" b="1" dirty="0"/>
              <a:t>Первая помощь при отравлении</a:t>
            </a: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D5C4DAED-2585-4439-8499-9F2F42B239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68D8FF-A5DB-4451-94C0-E94AA39543AC}" type="slidenum">
              <a:rPr lang="ru-RU" smtClean="0"/>
              <a:t>22</a:t>
            </a:fld>
            <a:endParaRPr lang="ru-R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231C431-3460-4C38-8DE5-F56D7F8447B0}"/>
              </a:ext>
            </a:extLst>
          </p:cNvPr>
          <p:cNvSpPr txBox="1"/>
          <p:nvPr/>
        </p:nvSpPr>
        <p:spPr>
          <a:xfrm>
            <a:off x="4160939" y="1861275"/>
            <a:ext cx="7751427" cy="2677656"/>
          </a:xfrm>
          <a:prstGeom prst="rect">
            <a:avLst/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400" dirty="0"/>
              <a:t>• прекратить поступление яда в организм </a:t>
            </a:r>
          </a:p>
          <a:p>
            <a:r>
              <a:rPr lang="ru-RU" sz="2400" dirty="0"/>
              <a:t>• опросить пострадавшего</a:t>
            </a:r>
          </a:p>
          <a:p>
            <a:r>
              <a:rPr lang="ru-RU" sz="2400" dirty="0"/>
              <a:t>• если ядовитое вещество неизвестно, собрать небольшое количество рвотных масс для последующей медицинской экспертизы</a:t>
            </a:r>
          </a:p>
          <a:p>
            <a:r>
              <a:rPr lang="ru-RU" sz="2400" dirty="0"/>
              <a:t>• попытаться удалить яд (спровоцировать рвоту, стереть или смыть токсическое вещество с кожи и т.д.)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9050679F-6BE5-45ED-AD6B-6DC060359BD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951" y="2656208"/>
            <a:ext cx="2743200" cy="39130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7392699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84E3324-22D8-46C6-BDFD-8EB6269C36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88696"/>
            <a:ext cx="12192000" cy="1050355"/>
          </a:xfrm>
          <a:solidFill>
            <a:srgbClr val="92D050"/>
          </a:soli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u-RU" sz="4000" b="1" dirty="0"/>
              <a:t>Первая помощь при отравлении через рот</a:t>
            </a: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D5C4DAED-2585-4439-8499-9F2F42B239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68D8FF-A5DB-4451-94C0-E94AA39543AC}" type="slidenum">
              <a:rPr lang="ru-RU" smtClean="0"/>
              <a:t>23</a:t>
            </a:fld>
            <a:endParaRPr lang="ru-R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231C431-3460-4C38-8DE5-F56D7F8447B0}"/>
              </a:ext>
            </a:extLst>
          </p:cNvPr>
          <p:cNvSpPr txBox="1"/>
          <p:nvPr/>
        </p:nvSpPr>
        <p:spPr>
          <a:xfrm>
            <a:off x="310392" y="1832035"/>
            <a:ext cx="6979641" cy="4154984"/>
          </a:xfrm>
          <a:prstGeom prst="rect">
            <a:avLst/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/>
              <a:t>напоить пострадавшего большим количеством воды и предложить ему надавить двумя пальцами на корень язык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/>
              <a:t>вызвать рвоту как можно в более короткий срок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/>
              <a:t>рвоту нельзя вызывать, если пострадавший без сознания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/>
              <a:t>после рвоты необходимо, чтобы человек выпил еще воды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/>
              <a:t>до прибытия скорой медицинской помощи необходимо контролировать состояние пострадавшего 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40F6193-FBA2-47DE-B121-3A33F6D580B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6203" y="3275080"/>
            <a:ext cx="4516976" cy="2005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442934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84E3324-22D8-46C6-BDFD-8EB6269C36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88696"/>
            <a:ext cx="12192000" cy="1050355"/>
          </a:xfrm>
          <a:solidFill>
            <a:srgbClr val="92D050"/>
          </a:soli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ru-RU" sz="4000" b="1" dirty="0"/>
              <a:t>Первая помощь при отравлении через дыхательные пути</a:t>
            </a: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D5C4DAED-2585-4439-8499-9F2F42B239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68D8FF-A5DB-4451-94C0-E94AA39543AC}" type="slidenum">
              <a:rPr lang="ru-RU" smtClean="0"/>
              <a:t>24</a:t>
            </a:fld>
            <a:endParaRPr lang="ru-R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231C431-3460-4C38-8DE5-F56D7F8447B0}"/>
              </a:ext>
            </a:extLst>
          </p:cNvPr>
          <p:cNvSpPr txBox="1"/>
          <p:nvPr/>
        </p:nvSpPr>
        <p:spPr>
          <a:xfrm>
            <a:off x="6478885" y="2356225"/>
            <a:ext cx="5405517" cy="3046988"/>
          </a:xfrm>
          <a:prstGeom prst="rect">
            <a:avLst/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400" dirty="0"/>
              <a:t>• изолировать человека от воздействия газа или паров</a:t>
            </a:r>
          </a:p>
          <a:p>
            <a:r>
              <a:rPr lang="ru-RU" sz="2400" dirty="0"/>
              <a:t> вызвать скорую медицинскую помощь</a:t>
            </a:r>
          </a:p>
          <a:p>
            <a:r>
              <a:rPr lang="ru-RU" sz="2400" dirty="0"/>
              <a:t>• при отсутствии сознания придать устойчивое боковое положение</a:t>
            </a:r>
          </a:p>
          <a:p>
            <a:r>
              <a:rPr lang="ru-RU" sz="2400" dirty="0"/>
              <a:t>• при отсутствии сознания и дыхания приступить к проведению сердечно-легочной реанимации 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BE9E03C-E70C-48D0-87F4-3C9FFF7C0FE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603" y="2538968"/>
            <a:ext cx="5431565" cy="2960203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22587CD7-BA76-4F77-B3E2-481446836D5A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7311" y="3879719"/>
            <a:ext cx="1554789" cy="1852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396984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84E3324-22D8-46C6-BDFD-8EB6269C36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88696"/>
            <a:ext cx="12192000" cy="1050355"/>
          </a:xfrm>
          <a:solidFill>
            <a:srgbClr val="92D050"/>
          </a:soli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u-RU" sz="4000" b="1" dirty="0"/>
              <a:t>Первая помощь при отравлении через кожу</a:t>
            </a: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D5C4DAED-2585-4439-8499-9F2F42B239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68D8FF-A5DB-4451-94C0-E94AA39543AC}" type="slidenum">
              <a:rPr lang="ru-RU" smtClean="0"/>
              <a:t>25</a:t>
            </a:fld>
            <a:endParaRPr lang="ru-R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231C431-3460-4C38-8DE5-F56D7F8447B0}"/>
              </a:ext>
            </a:extLst>
          </p:cNvPr>
          <p:cNvSpPr txBox="1"/>
          <p:nvPr/>
        </p:nvSpPr>
        <p:spPr>
          <a:xfrm>
            <a:off x="3070370" y="1844497"/>
            <a:ext cx="8749718" cy="1200329"/>
          </a:xfrm>
          <a:prstGeom prst="rect">
            <a:avLst/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400" dirty="0"/>
              <a:t>• снять с пострадавшего загрязненную одежду</a:t>
            </a:r>
          </a:p>
          <a:p>
            <a:r>
              <a:rPr lang="ru-RU" sz="2400" dirty="0"/>
              <a:t>• удалить яд с поверхности кожи обильным промыванием водой</a:t>
            </a:r>
          </a:p>
          <a:p>
            <a:r>
              <a:rPr lang="ru-RU" sz="2400" dirty="0"/>
              <a:t>• при наличии повреждений кожи – наложить повязку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BDC517B-33C2-494E-9081-986061F10EB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620" y="3516716"/>
            <a:ext cx="4259451" cy="283963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1449984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84E3324-22D8-46C6-BDFD-8EB6269C36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88696"/>
            <a:ext cx="12192000" cy="1050355"/>
          </a:xfrm>
          <a:solidFill>
            <a:srgbClr val="92D050"/>
          </a:soli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u-RU" sz="4000" b="1" dirty="0"/>
              <a:t>Первая помощь при утоплении</a:t>
            </a: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D5C4DAED-2585-4439-8499-9F2F42B239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68D8FF-A5DB-4451-94C0-E94AA39543AC}" type="slidenum">
              <a:rPr lang="ru-RU" smtClean="0"/>
              <a:t>26</a:t>
            </a:fld>
            <a:endParaRPr lang="ru-RU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3185291-0D75-41BA-A50D-8E88E2B19AF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2884" y="1473431"/>
            <a:ext cx="4043493" cy="5065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322187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84E3324-22D8-46C6-BDFD-8EB6269C36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88696"/>
            <a:ext cx="12192000" cy="1050355"/>
          </a:xfrm>
          <a:solidFill>
            <a:srgbClr val="92D050"/>
          </a:soli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u-RU" sz="4000" b="1" dirty="0"/>
              <a:t>Первая помощь при судорожном припадке</a:t>
            </a: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D5C4DAED-2585-4439-8499-9F2F42B239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68D8FF-A5DB-4451-94C0-E94AA39543AC}" type="slidenum">
              <a:rPr lang="ru-RU" smtClean="0"/>
              <a:t>27</a:t>
            </a:fld>
            <a:endParaRPr lang="ru-R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CFBDF69-B8BE-4DE0-B168-1C4EEBE449FE}"/>
              </a:ext>
            </a:extLst>
          </p:cNvPr>
          <p:cNvSpPr txBox="1"/>
          <p:nvPr/>
        </p:nvSpPr>
        <p:spPr>
          <a:xfrm>
            <a:off x="293616" y="1948035"/>
            <a:ext cx="6283354" cy="193899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b="1" dirty="0"/>
              <a:t>Судорожный припадок- </a:t>
            </a:r>
            <a:r>
              <a:rPr lang="ru-RU" sz="2400" dirty="0"/>
              <a:t>это </a:t>
            </a:r>
            <a:r>
              <a:rPr lang="ru-RU" sz="2400" dirty="0" err="1"/>
              <a:t>патологичеcкая</a:t>
            </a:r>
            <a:r>
              <a:rPr lang="ru-RU" sz="2400" dirty="0"/>
              <a:t> неконтролируемая электрическая активность в клетках серого вещества коры головного мозга, приводящая к временному нарушению его нормальной работы</a:t>
            </a:r>
          </a:p>
        </p:txBody>
      </p:sp>
      <p:pic>
        <p:nvPicPr>
          <p:cNvPr id="8" name="Объект 4">
            <a:extLst>
              <a:ext uri="{FF2B5EF4-FFF2-40B4-BE49-F238E27FC236}">
                <a16:creationId xmlns:a16="http://schemas.microsoft.com/office/drawing/2014/main" id="{54D117B6-5791-410F-A5F2-CA79703182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4913" y="3503741"/>
            <a:ext cx="5181600" cy="2917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180384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84E3324-22D8-46C6-BDFD-8EB6269C36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88696"/>
            <a:ext cx="12192000" cy="1050355"/>
          </a:xfrm>
          <a:solidFill>
            <a:srgbClr val="92D050"/>
          </a:soli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u-RU" sz="4000" b="1" dirty="0"/>
              <a:t>Первая помощь при судорожном припадке</a:t>
            </a: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D5C4DAED-2585-4439-8499-9F2F42B239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68D8FF-A5DB-4451-94C0-E94AA39543AC}" type="slidenum">
              <a:rPr lang="ru-RU" smtClean="0"/>
              <a:t>28</a:t>
            </a:fld>
            <a:endParaRPr lang="ru-RU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1C2FA03-01A8-4F40-AB36-33794A457F13}"/>
              </a:ext>
            </a:extLst>
          </p:cNvPr>
          <p:cNvSpPr txBox="1"/>
          <p:nvPr/>
        </p:nvSpPr>
        <p:spPr>
          <a:xfrm>
            <a:off x="5656277" y="2965035"/>
            <a:ext cx="6094602" cy="3139321"/>
          </a:xfrm>
          <a:prstGeom prst="rect">
            <a:avLst/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/>
              <a:t>• эпилепсия</a:t>
            </a:r>
          </a:p>
          <a:p>
            <a:r>
              <a:rPr lang="ru-RU" dirty="0"/>
              <a:t>• злоупотребление алкоголем</a:t>
            </a:r>
          </a:p>
          <a:p>
            <a:r>
              <a:rPr lang="ru-RU" dirty="0"/>
              <a:t>• передозировка наркотическими средствами</a:t>
            </a:r>
          </a:p>
          <a:p>
            <a:r>
              <a:rPr lang="ru-RU" dirty="0"/>
              <a:t>• фебрильные судороги (6 мес-5 лет)</a:t>
            </a:r>
          </a:p>
          <a:p>
            <a:r>
              <a:rPr lang="ru-RU" dirty="0"/>
              <a:t>• черепно-мозговая травма</a:t>
            </a:r>
          </a:p>
          <a:p>
            <a:r>
              <a:rPr lang="ru-RU" dirty="0"/>
              <a:t>• острое нарушение мозгового кровообращения (инсульт)</a:t>
            </a:r>
          </a:p>
          <a:p>
            <a:r>
              <a:rPr lang="ru-RU" dirty="0"/>
              <a:t>• инфекции головного мозга</a:t>
            </a:r>
          </a:p>
          <a:p>
            <a:r>
              <a:rPr lang="ru-RU" dirty="0"/>
              <a:t>• новообразования головного мозга</a:t>
            </a:r>
          </a:p>
          <a:p>
            <a:r>
              <a:rPr lang="ru-RU" dirty="0"/>
              <a:t>• </a:t>
            </a:r>
            <a:r>
              <a:rPr lang="ru-RU" dirty="0" err="1"/>
              <a:t>гипо</a:t>
            </a:r>
            <a:r>
              <a:rPr lang="ru-RU" dirty="0"/>
              <a:t>/гипергликемия</a:t>
            </a:r>
          </a:p>
          <a:p>
            <a:r>
              <a:rPr lang="ru-RU" dirty="0"/>
              <a:t>• врожденные нарушения развития мозга</a:t>
            </a:r>
          </a:p>
          <a:p>
            <a:r>
              <a:rPr lang="ru-RU" dirty="0"/>
              <a:t>• побочное действие лекарственных средств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C102922-6CCB-43C3-AA92-DF448ED64C48}"/>
              </a:ext>
            </a:extLst>
          </p:cNvPr>
          <p:cNvSpPr txBox="1"/>
          <p:nvPr/>
        </p:nvSpPr>
        <p:spPr>
          <a:xfrm>
            <a:off x="2855752" y="1628823"/>
            <a:ext cx="5754848" cy="52322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2800" b="1" dirty="0"/>
              <a:t>Причины судорожных припадков: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7556FDC5-8796-4412-BB7D-0FC23714472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7" y="2887310"/>
            <a:ext cx="4636578" cy="3089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987375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84E3324-22D8-46C6-BDFD-8EB6269C36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88696"/>
            <a:ext cx="12192000" cy="1050355"/>
          </a:xfrm>
          <a:solidFill>
            <a:srgbClr val="92D050"/>
          </a:soli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u-RU" sz="4000" b="1" dirty="0"/>
              <a:t>Первая помощь при судорожном припадке</a:t>
            </a: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D5C4DAED-2585-4439-8499-9F2F42B239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68D8FF-A5DB-4451-94C0-E94AA39543AC}" type="slidenum">
              <a:rPr lang="ru-RU" smtClean="0"/>
              <a:t>29</a:t>
            </a:fld>
            <a:endParaRPr lang="ru-RU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1C2FA03-01A8-4F40-AB36-33794A457F13}"/>
              </a:ext>
            </a:extLst>
          </p:cNvPr>
          <p:cNvSpPr txBox="1"/>
          <p:nvPr/>
        </p:nvSpPr>
        <p:spPr>
          <a:xfrm>
            <a:off x="5656277" y="2965035"/>
            <a:ext cx="6094602" cy="2585323"/>
          </a:xfrm>
          <a:prstGeom prst="rect">
            <a:avLst/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/>
              <a:t>• потеря сознания, возможен вскрик из-за спазма голосовой щели</a:t>
            </a:r>
          </a:p>
          <a:p>
            <a:r>
              <a:rPr lang="ru-RU" dirty="0"/>
              <a:t>• фаза тонических судорог- с преобладанием, чаще всего, мышц- разгибателей </a:t>
            </a:r>
          </a:p>
          <a:p>
            <a:r>
              <a:rPr lang="ru-RU" dirty="0"/>
              <a:t>• фаза тонико-клонических судорог- судорожное подергивание всех мышц, выделение пенистой слюны изо рта</a:t>
            </a:r>
          </a:p>
          <a:p>
            <a:r>
              <a:rPr lang="ru-RU" dirty="0"/>
              <a:t>• фаза сна с последующей ретроградной амнезией, возможны непроизвольные мочеиспускание и дефекация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C102922-6CCB-43C3-AA92-DF448ED64C48}"/>
              </a:ext>
            </a:extLst>
          </p:cNvPr>
          <p:cNvSpPr txBox="1"/>
          <p:nvPr/>
        </p:nvSpPr>
        <p:spPr>
          <a:xfrm>
            <a:off x="2855752" y="1628823"/>
            <a:ext cx="5754848" cy="52322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2800" b="1" dirty="0"/>
              <a:t>Стадии судорожного припадка: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6CC9756-2109-405D-AA3B-CD6889448B2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834" y="3110994"/>
            <a:ext cx="5415835" cy="3189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05704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84E3324-22D8-46C6-BDFD-8EB6269C36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88696"/>
            <a:ext cx="12192000" cy="1050355"/>
          </a:xfrm>
          <a:solidFill>
            <a:srgbClr val="92D050"/>
          </a:soli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u-RU" sz="4000" b="1" dirty="0"/>
              <a:t>Классификация и признаки ожогов</a:t>
            </a: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D5C4DAED-2585-4439-8499-9F2F42B239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68D8FF-A5DB-4451-94C0-E94AA39543AC}" type="slidenum">
              <a:rPr lang="ru-RU" smtClean="0"/>
              <a:t>3</a:t>
            </a:fld>
            <a:endParaRPr lang="ru-R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4DAB58A-F352-47EA-BDED-367F0792C222}"/>
              </a:ext>
            </a:extLst>
          </p:cNvPr>
          <p:cNvSpPr txBox="1"/>
          <p:nvPr/>
        </p:nvSpPr>
        <p:spPr>
          <a:xfrm>
            <a:off x="3736090" y="2651298"/>
            <a:ext cx="4719820" cy="1938992"/>
          </a:xfrm>
          <a:prstGeom prst="rect">
            <a:avLst/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r>
              <a:rPr lang="ru-RU" sz="2400" dirty="0"/>
              <a:t>Термические ожоги</a:t>
            </a:r>
          </a:p>
          <a:p>
            <a:pPr marL="342900" indent="-342900">
              <a:buAutoNum type="arabicPeriod"/>
            </a:pPr>
            <a:r>
              <a:rPr lang="ru-RU" sz="2400" dirty="0"/>
              <a:t>Химические ожоги</a:t>
            </a:r>
          </a:p>
          <a:p>
            <a:pPr marL="342900" indent="-342900">
              <a:buAutoNum type="arabicPeriod"/>
            </a:pPr>
            <a:r>
              <a:rPr lang="ru-RU" sz="2400" dirty="0"/>
              <a:t> Электрические ожоги</a:t>
            </a:r>
          </a:p>
          <a:p>
            <a:pPr marL="342900" indent="-342900">
              <a:buAutoNum type="arabicPeriod"/>
            </a:pPr>
            <a:r>
              <a:rPr lang="ru-RU" sz="2400" dirty="0"/>
              <a:t> Радиационные (лучевые)</a:t>
            </a:r>
          </a:p>
          <a:p>
            <a:pPr marL="342900" indent="-342900">
              <a:buAutoNum type="arabicPeriod"/>
            </a:pPr>
            <a:r>
              <a:rPr lang="ru-RU" sz="2400" dirty="0"/>
              <a:t> Комбинированные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D7BDFC4-CB14-4941-969B-9F6367EC9324}"/>
              </a:ext>
            </a:extLst>
          </p:cNvPr>
          <p:cNvSpPr txBox="1"/>
          <p:nvPr/>
        </p:nvSpPr>
        <p:spPr>
          <a:xfrm>
            <a:off x="2136396" y="1547305"/>
            <a:ext cx="7919208" cy="830997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b="1" dirty="0"/>
              <a:t>По фактору, который вызвал повреждение, ожоги распределяются на 5 групп: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D13C75B6-1C00-4DC2-A8AB-55B1946331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9468" y="4863286"/>
            <a:ext cx="2972499" cy="1988439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C1168B0D-77D3-4308-83B0-FF61F78DB61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5518" y="2687505"/>
            <a:ext cx="2986482" cy="1989044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9D1FF935-2885-4C72-8FCF-C67AA364A61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1350" y="4898863"/>
            <a:ext cx="3383658" cy="1959137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A4FB6FB2-5F3B-45BD-8B79-DD5254A055A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595719"/>
            <a:ext cx="2562212" cy="1883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197619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84E3324-22D8-46C6-BDFD-8EB6269C36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88696"/>
            <a:ext cx="12192000" cy="1050355"/>
          </a:xfrm>
          <a:solidFill>
            <a:srgbClr val="92D050"/>
          </a:soli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u-RU" sz="4000" b="1" dirty="0"/>
              <a:t>Первая помощь при судорожном припадке</a:t>
            </a: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D5C4DAED-2585-4439-8499-9F2F42B239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68D8FF-A5DB-4451-94C0-E94AA39543AC}" type="slidenum">
              <a:rPr lang="ru-RU" smtClean="0"/>
              <a:t>30</a:t>
            </a:fld>
            <a:endParaRPr lang="ru-RU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CDD6EFF-77D3-4F4E-AE42-FD3A906A88D9}"/>
              </a:ext>
            </a:extLst>
          </p:cNvPr>
          <p:cNvSpPr txBox="1"/>
          <p:nvPr/>
        </p:nvSpPr>
        <p:spPr>
          <a:xfrm>
            <a:off x="226502" y="1997839"/>
            <a:ext cx="7466203" cy="2862322"/>
          </a:xfrm>
          <a:prstGeom prst="rect">
            <a:avLst/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000" dirty="0"/>
              <a:t>• убедиться в собственной безопасности</a:t>
            </a:r>
          </a:p>
          <a:p>
            <a:r>
              <a:rPr lang="ru-RU" sz="2000" dirty="0"/>
              <a:t>• позвать на помощь, зафиксировать длительность приступа</a:t>
            </a:r>
          </a:p>
          <a:p>
            <a:r>
              <a:rPr lang="ru-RU" sz="2000" dirty="0"/>
              <a:t>• освободить шею пострадавшего от стесняющей одежды</a:t>
            </a:r>
          </a:p>
          <a:p>
            <a:r>
              <a:rPr lang="ru-RU" sz="2000" dirty="0"/>
              <a:t>• убрать все опасные предметы, окружающие пострадавшего</a:t>
            </a:r>
          </a:p>
          <a:p>
            <a:r>
              <a:rPr lang="ru-RU" sz="2000" dirty="0"/>
              <a:t>• оберегать голову пострадавшего от ударов о землю</a:t>
            </a:r>
          </a:p>
          <a:p>
            <a:r>
              <a:rPr lang="ru-RU" sz="2000" dirty="0"/>
              <a:t>• после окончания приступа (обычно не более 2 минут), оставить пациента в устойчивом боковом положении</a:t>
            </a:r>
          </a:p>
          <a:p>
            <a:r>
              <a:rPr lang="ru-RU" sz="2000" dirty="0"/>
              <a:t>• наблюдать за пострадавшим, контролируя жизненно-важные функции до полного возвращения сознания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1634F94-E657-42C2-B9ED-D3CEE54FE23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6345" y="3875437"/>
            <a:ext cx="4018851" cy="2467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884430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84E3324-22D8-46C6-BDFD-8EB6269C36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88696"/>
            <a:ext cx="12192000" cy="1050355"/>
          </a:xfrm>
          <a:solidFill>
            <a:srgbClr val="92D050"/>
          </a:soli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u-RU" sz="4000" b="1" dirty="0"/>
              <a:t>Первая помощь при судорожном припадке</a:t>
            </a: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D5C4DAED-2585-4439-8499-9F2F42B239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68D8FF-A5DB-4451-94C0-E94AA39543AC}" type="slidenum">
              <a:rPr lang="ru-RU" smtClean="0"/>
              <a:t>31</a:t>
            </a:fld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105C692-9BE3-4DA3-B239-B85A68B8D0B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470" y="2447185"/>
            <a:ext cx="3332101" cy="409172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995E56B-A6C9-4B9D-BE5B-0A23EE581FCB}"/>
              </a:ext>
            </a:extLst>
          </p:cNvPr>
          <p:cNvSpPr txBox="1"/>
          <p:nvPr/>
        </p:nvSpPr>
        <p:spPr>
          <a:xfrm>
            <a:off x="4179815" y="2967446"/>
            <a:ext cx="7690607" cy="3371885"/>
          </a:xfrm>
          <a:prstGeom prst="rect">
            <a:avLst/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lvl="0" indent="-342900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разжимать челюсти пострадавшего, пытаться вставить между ними какой-либо предмет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пытаться вложить в рот пострадавшему лекарственные средства, воду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силой пытаться удержать больного в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пытаться привести человека в сознание, бить по щекам, обливать водой.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давать нюхать нашатырь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пытаться провести искусственное дыхание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оставлять пострадавшего с лежащим на спине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8B4E5A1-1399-4693-8001-C070D011CF5B}"/>
              </a:ext>
            </a:extLst>
          </p:cNvPr>
          <p:cNvSpPr txBox="1"/>
          <p:nvPr/>
        </p:nvSpPr>
        <p:spPr>
          <a:xfrm>
            <a:off x="2787242" y="1619450"/>
            <a:ext cx="7338270" cy="46166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Ни в коем случае при судорожном припадке нельзя:</a:t>
            </a:r>
          </a:p>
        </p:txBody>
      </p:sp>
    </p:spTree>
    <p:extLst>
      <p:ext uri="{BB962C8B-B14F-4D97-AF65-F5344CB8AC3E}">
        <p14:creationId xmlns:p14="http://schemas.microsoft.com/office/powerpoint/2010/main" val="97748362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84E3324-22D8-46C6-BDFD-8EB6269C36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88696"/>
            <a:ext cx="12192000" cy="1050355"/>
          </a:xfrm>
          <a:solidFill>
            <a:srgbClr val="92D050"/>
          </a:soli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u-RU" sz="4000" b="1" dirty="0"/>
              <a:t>Психологическая поддержка пострадавших</a:t>
            </a: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D5C4DAED-2585-4439-8499-9F2F42B239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68D8FF-A5DB-4451-94C0-E94AA39543AC}" type="slidenum">
              <a:rPr lang="ru-RU" smtClean="0"/>
              <a:t>32</a:t>
            </a:fld>
            <a:endParaRPr lang="ru-RU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16F501D-6A94-4033-B88D-1DEDA021C1C8}"/>
              </a:ext>
            </a:extLst>
          </p:cNvPr>
          <p:cNvSpPr txBox="1"/>
          <p:nvPr/>
        </p:nvSpPr>
        <p:spPr>
          <a:xfrm>
            <a:off x="6669249" y="1551530"/>
            <a:ext cx="4684552" cy="2554545"/>
          </a:xfrm>
          <a:prstGeom prst="rect">
            <a:avLst/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000" b="1" dirty="0"/>
              <a:t>Психологическая поддержка </a:t>
            </a:r>
            <a:r>
              <a:rPr lang="ru-RU" sz="2000" dirty="0"/>
              <a:t>– </a:t>
            </a:r>
          </a:p>
          <a:p>
            <a:r>
              <a:rPr lang="ru-RU" sz="2000" dirty="0"/>
              <a:t>это совокупность приемов, позволяющих людям, не имеющим психологического образования, суметь помочь окружающим и самому себе справиться с психологическими реакциями, которые могут возникнуть при попадании в экстремальную ситуацию.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1A74069-78E8-4DB9-B002-A8FA6E67CC0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137" y="2551206"/>
            <a:ext cx="5704863" cy="38051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3653457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84E3324-22D8-46C6-BDFD-8EB6269C36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88696"/>
            <a:ext cx="12192000" cy="1050355"/>
          </a:xfrm>
          <a:solidFill>
            <a:srgbClr val="92D050"/>
          </a:soli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u-RU" sz="4000" b="1" dirty="0"/>
              <a:t>Психологическая поддержка пострадавших</a:t>
            </a: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D5C4DAED-2585-4439-8499-9F2F42B239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68D8FF-A5DB-4451-94C0-E94AA39543AC}" type="slidenum">
              <a:rPr lang="ru-RU" smtClean="0"/>
              <a:t>33</a:t>
            </a:fld>
            <a:endParaRPr lang="ru-RU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16F501D-6A94-4033-B88D-1DEDA021C1C8}"/>
              </a:ext>
            </a:extLst>
          </p:cNvPr>
          <p:cNvSpPr txBox="1"/>
          <p:nvPr/>
        </p:nvSpPr>
        <p:spPr>
          <a:xfrm>
            <a:off x="1529942" y="1548223"/>
            <a:ext cx="9132116" cy="46166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2400" b="1" dirty="0"/>
              <a:t>Общие рекомендации по оказанию психологической поддержки:</a:t>
            </a:r>
            <a:endParaRPr lang="ru-RU" sz="24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413DD0D-1C34-4413-AD6B-B117EC583BF4}"/>
              </a:ext>
            </a:extLst>
          </p:cNvPr>
          <p:cNvSpPr txBox="1"/>
          <p:nvPr/>
        </p:nvSpPr>
        <p:spPr>
          <a:xfrm>
            <a:off x="336266" y="2680727"/>
            <a:ext cx="4706224" cy="3139321"/>
          </a:xfrm>
          <a:prstGeom prst="rect">
            <a:avLst/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начните оказание психологической поддержки с приветствия и знакомства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говорите уверенным и спокойным голосом, используйте короткие и четкие фразы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не используйте в своей речи сложно построенных фраз и предложений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избегайте частицу «не» в речи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исключите из своей речи такие слова как «катастрофа», «ужас», «истерика», «паника» и т.д.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C0D6C63-1592-4B85-8750-CEDA86AA6E7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1335" y="2374085"/>
            <a:ext cx="5573620" cy="39822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2285542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84E3324-22D8-46C6-BDFD-8EB6269C36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88696"/>
            <a:ext cx="12192000" cy="1050355"/>
          </a:xfrm>
          <a:solidFill>
            <a:srgbClr val="92D050"/>
          </a:soli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u-RU" sz="4000" b="1" dirty="0"/>
              <a:t>Виды стрессовых реакций в экстренной ситуации</a:t>
            </a: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D5C4DAED-2585-4439-8499-9F2F42B239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68D8FF-A5DB-4451-94C0-E94AA39543AC}" type="slidenum">
              <a:rPr lang="ru-RU" smtClean="0"/>
              <a:t>34</a:t>
            </a:fld>
            <a:endParaRPr lang="ru-RU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FF71C12-9EF2-4606-8C79-9196251BB418}"/>
              </a:ext>
            </a:extLst>
          </p:cNvPr>
          <p:cNvSpPr txBox="1"/>
          <p:nvPr/>
        </p:nvSpPr>
        <p:spPr>
          <a:xfrm>
            <a:off x="1747007" y="3429000"/>
            <a:ext cx="2348918" cy="1938992"/>
          </a:xfrm>
          <a:prstGeom prst="rect">
            <a:avLst/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400" dirty="0"/>
              <a:t>• Плач</a:t>
            </a:r>
          </a:p>
          <a:p>
            <a:r>
              <a:rPr lang="ru-RU" sz="2400" dirty="0"/>
              <a:t>• Истерика</a:t>
            </a:r>
          </a:p>
          <a:p>
            <a:r>
              <a:rPr lang="ru-RU" sz="2400" dirty="0"/>
              <a:t>• Агрессия</a:t>
            </a:r>
          </a:p>
          <a:p>
            <a:r>
              <a:rPr lang="ru-RU" sz="2400" dirty="0"/>
              <a:t>• Страх</a:t>
            </a:r>
          </a:p>
          <a:p>
            <a:r>
              <a:rPr lang="ru-RU" sz="2400" dirty="0"/>
              <a:t>• Апатия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C5D0EF3-5D12-4EB2-9414-EDCF2E7B4BE9}"/>
              </a:ext>
            </a:extLst>
          </p:cNvPr>
          <p:cNvSpPr txBox="1"/>
          <p:nvPr/>
        </p:nvSpPr>
        <p:spPr>
          <a:xfrm>
            <a:off x="2292292" y="1614691"/>
            <a:ext cx="7271158" cy="830997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dirty="0"/>
              <a:t>В экстренной ситуации у пострадавшего могут развиться следующие стрессовые реакции: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F56FBA36-1C24-47E8-857A-0E76E3A5DE5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4377" y="2617005"/>
            <a:ext cx="3723021" cy="3867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070632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84E3324-22D8-46C6-BDFD-8EB6269C36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88696"/>
            <a:ext cx="12192000" cy="1050355"/>
          </a:xfrm>
          <a:solidFill>
            <a:srgbClr val="92D050"/>
          </a:soli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u-RU" sz="4000" b="1" dirty="0"/>
              <a:t>Плач</a:t>
            </a: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D5C4DAED-2585-4439-8499-9F2F42B239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68D8FF-A5DB-4451-94C0-E94AA39543AC}" type="slidenum">
              <a:rPr lang="ru-RU" smtClean="0"/>
              <a:t>35</a:t>
            </a:fld>
            <a:endParaRPr lang="ru-RU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04E4679-3080-4328-B3DB-F263F5A9D6F3}"/>
              </a:ext>
            </a:extLst>
          </p:cNvPr>
          <p:cNvSpPr txBox="1"/>
          <p:nvPr/>
        </p:nvSpPr>
        <p:spPr>
          <a:xfrm>
            <a:off x="763398" y="2118325"/>
            <a:ext cx="4999839" cy="923330"/>
          </a:xfrm>
          <a:prstGeom prst="rect">
            <a:avLst/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/>
              <a:t>• человек плачет или вот-вот готов расплакаться</a:t>
            </a:r>
          </a:p>
          <a:p>
            <a:r>
              <a:rPr lang="ru-RU" dirty="0"/>
              <a:t>• у человека дрожат губы</a:t>
            </a:r>
          </a:p>
          <a:p>
            <a:r>
              <a:rPr lang="ru-RU" dirty="0"/>
              <a:t>• ощущение подавленности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77AA5FD-536B-4E94-BF3B-3246CC32C7B1}"/>
              </a:ext>
            </a:extLst>
          </p:cNvPr>
          <p:cNvSpPr txBox="1"/>
          <p:nvPr/>
        </p:nvSpPr>
        <p:spPr>
          <a:xfrm>
            <a:off x="304100" y="4369014"/>
            <a:ext cx="7162101" cy="1477328"/>
          </a:xfrm>
          <a:prstGeom prst="rect">
            <a:avLst/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/>
              <a:t>• не оставляйте пострадавшего в одиночестве</a:t>
            </a:r>
          </a:p>
          <a:p>
            <a:r>
              <a:rPr lang="ru-RU" dirty="0"/>
              <a:t>• поддерживайте физический контакт с пострадавшим</a:t>
            </a:r>
          </a:p>
          <a:p>
            <a:r>
              <a:rPr lang="ru-RU" dirty="0"/>
              <a:t>• позвольте человеку выговориться </a:t>
            </a:r>
          </a:p>
          <a:p>
            <a:r>
              <a:rPr lang="ru-RU" dirty="0"/>
              <a:t>• старайтесь воздержаться от советов</a:t>
            </a:r>
          </a:p>
          <a:p>
            <a:r>
              <a:rPr lang="ru-RU" dirty="0"/>
              <a:t>• если реакция плача затянулась постарайтесь помочь ему отвлечься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D724735-0425-469B-A65F-EFDD2339C6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5897" y="1983536"/>
            <a:ext cx="3369453" cy="418999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1A077BE-B37D-4D78-B829-78EC29891F19}"/>
              </a:ext>
            </a:extLst>
          </p:cNvPr>
          <p:cNvSpPr txBox="1"/>
          <p:nvPr/>
        </p:nvSpPr>
        <p:spPr>
          <a:xfrm>
            <a:off x="2431234" y="1562594"/>
            <a:ext cx="1664166" cy="46166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b="1" dirty="0"/>
              <a:t>Признаки: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E5163C6-3F7F-446D-B665-B243E8341D23}"/>
              </a:ext>
            </a:extLst>
          </p:cNvPr>
          <p:cNvSpPr txBox="1"/>
          <p:nvPr/>
        </p:nvSpPr>
        <p:spPr>
          <a:xfrm>
            <a:off x="1453392" y="3616868"/>
            <a:ext cx="4309845" cy="46166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2400" b="1" dirty="0"/>
              <a:t>Оказание помощи при плаче:</a:t>
            </a:r>
          </a:p>
        </p:txBody>
      </p:sp>
    </p:spTree>
    <p:extLst>
      <p:ext uri="{BB962C8B-B14F-4D97-AF65-F5344CB8AC3E}">
        <p14:creationId xmlns:p14="http://schemas.microsoft.com/office/powerpoint/2010/main" val="4308318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84E3324-22D8-46C6-BDFD-8EB6269C36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88696"/>
            <a:ext cx="12192000" cy="1050355"/>
          </a:xfrm>
          <a:solidFill>
            <a:srgbClr val="92D050"/>
          </a:soli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u-RU" sz="4000" b="1" dirty="0"/>
              <a:t>Истерика</a:t>
            </a: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D5C4DAED-2585-4439-8499-9F2F42B239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68D8FF-A5DB-4451-94C0-E94AA39543AC}" type="slidenum">
              <a:rPr lang="ru-RU" smtClean="0"/>
              <a:t>36</a:t>
            </a:fld>
            <a:endParaRPr lang="ru-RU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FA7D7E5-C67D-4A9A-AA44-B68B6959C0B7}"/>
              </a:ext>
            </a:extLst>
          </p:cNvPr>
          <p:cNvSpPr txBox="1"/>
          <p:nvPr/>
        </p:nvSpPr>
        <p:spPr>
          <a:xfrm>
            <a:off x="268436" y="3826539"/>
            <a:ext cx="6342787" cy="2585323"/>
          </a:xfrm>
          <a:prstGeom prst="rect">
            <a:avLst/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/>
              <a:t>• уведите пострадавшего от окружающих</a:t>
            </a:r>
          </a:p>
          <a:p>
            <a:r>
              <a:rPr lang="ru-RU" dirty="0"/>
              <a:t>• если нельзя убрать зрителей, останьтесь самым внимательным и поддерживающим участником</a:t>
            </a:r>
          </a:p>
          <a:p>
            <a:r>
              <a:rPr lang="ru-RU" dirty="0"/>
              <a:t>• демонстрируйте свое спокойствие</a:t>
            </a:r>
          </a:p>
          <a:p>
            <a:r>
              <a:rPr lang="ru-RU" dirty="0"/>
              <a:t>• общайтесь уверенным тоном короткими фразами</a:t>
            </a:r>
          </a:p>
          <a:p>
            <a:r>
              <a:rPr lang="ru-RU" dirty="0"/>
              <a:t>• не вступайте в активный диалог по поводу высказываний пострадавшего</a:t>
            </a:r>
          </a:p>
          <a:p>
            <a:r>
              <a:rPr lang="ru-RU" dirty="0"/>
              <a:t>• попытайтесь переключить внимание пострадавшего </a:t>
            </a:r>
          </a:p>
          <a:p>
            <a:r>
              <a:rPr lang="ru-RU" dirty="0"/>
              <a:t>• после истерики обеспечьте человеку отдых</a:t>
            </a: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DF988476-C82D-4DFA-9EFA-9F8B8A853A8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6900" y="3321945"/>
            <a:ext cx="4188434" cy="31099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63761BFA-1160-4E81-99D7-70F909A67BDA}"/>
              </a:ext>
            </a:extLst>
          </p:cNvPr>
          <p:cNvSpPr txBox="1"/>
          <p:nvPr/>
        </p:nvSpPr>
        <p:spPr>
          <a:xfrm>
            <a:off x="1219200" y="1768232"/>
            <a:ext cx="1843480" cy="46166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b="1" dirty="0"/>
              <a:t>Признаки: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0123BA8-0625-431E-8E3C-9B9B0824553F}"/>
              </a:ext>
            </a:extLst>
          </p:cNvPr>
          <p:cNvSpPr txBox="1"/>
          <p:nvPr/>
        </p:nvSpPr>
        <p:spPr>
          <a:xfrm>
            <a:off x="5788393" y="1591834"/>
            <a:ext cx="5184407" cy="1477328"/>
          </a:xfrm>
          <a:prstGeom prst="rect">
            <a:avLst/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пострадавший чрезмерно возбужден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 выполняет множество движений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может принимать «театральные» позы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 речь быстрая и эмоциональная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 рыдания, возгласы и крики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A321451-7310-44AD-9A51-780556072AB0}"/>
              </a:ext>
            </a:extLst>
          </p:cNvPr>
          <p:cNvSpPr txBox="1"/>
          <p:nvPr/>
        </p:nvSpPr>
        <p:spPr>
          <a:xfrm>
            <a:off x="796666" y="2987274"/>
            <a:ext cx="3993447" cy="40011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2000" b="1" dirty="0"/>
              <a:t>Оказание помощи при истерике:</a:t>
            </a:r>
          </a:p>
        </p:txBody>
      </p:sp>
      <p:sp>
        <p:nvSpPr>
          <p:cNvPr id="23" name="Стрелка: вправо 22">
            <a:extLst>
              <a:ext uri="{FF2B5EF4-FFF2-40B4-BE49-F238E27FC236}">
                <a16:creationId xmlns:a16="http://schemas.microsoft.com/office/drawing/2014/main" id="{2958F97D-8404-4FBF-BC21-2E91BBFF6B9D}"/>
              </a:ext>
            </a:extLst>
          </p:cNvPr>
          <p:cNvSpPr/>
          <p:nvPr/>
        </p:nvSpPr>
        <p:spPr>
          <a:xfrm>
            <a:off x="3439830" y="1883647"/>
            <a:ext cx="1971413" cy="230833"/>
          </a:xfrm>
          <a:prstGeom prst="right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930119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84E3324-22D8-46C6-BDFD-8EB6269C36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88696"/>
            <a:ext cx="12192000" cy="1050355"/>
          </a:xfrm>
          <a:solidFill>
            <a:srgbClr val="92D050"/>
          </a:soli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u-RU" sz="4000" b="1" dirty="0"/>
              <a:t>Агрессия</a:t>
            </a: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D5C4DAED-2585-4439-8499-9F2F42B239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68D8FF-A5DB-4451-94C0-E94AA39543AC}" type="slidenum">
              <a:rPr lang="ru-RU" smtClean="0"/>
              <a:t>37</a:t>
            </a:fld>
            <a:endParaRPr lang="ru-R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777C889-647F-450A-8CDB-ECB1E49601CC}"/>
              </a:ext>
            </a:extLst>
          </p:cNvPr>
          <p:cNvSpPr txBox="1"/>
          <p:nvPr/>
        </p:nvSpPr>
        <p:spPr>
          <a:xfrm>
            <a:off x="178266" y="4077267"/>
            <a:ext cx="6094602" cy="2585323"/>
          </a:xfrm>
          <a:prstGeom prst="rect">
            <a:avLst/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не показывайте никаких сильных эмоций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разговаривайте с пострадавшим размеренно и спокойно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выражайте свою благожелательность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не спорьте и не противоречьте агрессивному пострадавшему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отойдите с пострадавшим от скопления людей и дайте ему возможность высказаться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привлеките пострадавшего к какой-либо физической деятельности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7C76B5D-D5D5-42FD-97E2-6112536F9D39}"/>
              </a:ext>
            </a:extLst>
          </p:cNvPr>
          <p:cNvSpPr txBox="1"/>
          <p:nvPr/>
        </p:nvSpPr>
        <p:spPr>
          <a:xfrm>
            <a:off x="6945733" y="3505146"/>
            <a:ext cx="4997042" cy="2031325"/>
          </a:xfrm>
          <a:prstGeom prst="rect">
            <a:avLst/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/>
              <a:t>• психомоторное возбуждение</a:t>
            </a:r>
          </a:p>
          <a:p>
            <a:r>
              <a:rPr lang="ru-RU" dirty="0"/>
              <a:t>• проявления недовольства, раздражения и гнева</a:t>
            </a:r>
          </a:p>
          <a:p>
            <a:r>
              <a:rPr lang="ru-RU" dirty="0"/>
              <a:t>• повышение мышечного тонуса</a:t>
            </a:r>
          </a:p>
          <a:p>
            <a:r>
              <a:rPr lang="ru-RU" dirty="0"/>
              <a:t>• брань, оскорбления</a:t>
            </a:r>
          </a:p>
          <a:p>
            <a:r>
              <a:rPr lang="ru-RU" dirty="0"/>
              <a:t>• замахивания, попытки нанесения окружающим ударов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C1D4B95-7860-4D1A-97ED-E705D19515E0}"/>
              </a:ext>
            </a:extLst>
          </p:cNvPr>
          <p:cNvSpPr txBox="1"/>
          <p:nvPr/>
        </p:nvSpPr>
        <p:spPr>
          <a:xfrm>
            <a:off x="8610600" y="1697265"/>
            <a:ext cx="1667311" cy="46166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2400" b="1" dirty="0"/>
              <a:t>Признаки: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05DE7D2-024E-4E86-BDC7-71E17960FBCA}"/>
              </a:ext>
            </a:extLst>
          </p:cNvPr>
          <p:cNvSpPr txBox="1"/>
          <p:nvPr/>
        </p:nvSpPr>
        <p:spPr>
          <a:xfrm>
            <a:off x="914400" y="3494938"/>
            <a:ext cx="4748169" cy="46166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2400" b="1" dirty="0"/>
              <a:t>Оказание помощи при агрессии:</a:t>
            </a:r>
          </a:p>
        </p:txBody>
      </p:sp>
      <p:sp>
        <p:nvSpPr>
          <p:cNvPr id="15" name="Стрелка: вправо 14">
            <a:extLst>
              <a:ext uri="{FF2B5EF4-FFF2-40B4-BE49-F238E27FC236}">
                <a16:creationId xmlns:a16="http://schemas.microsoft.com/office/drawing/2014/main" id="{D3DB9A28-783C-4E2D-B6E3-10E84623F70F}"/>
              </a:ext>
            </a:extLst>
          </p:cNvPr>
          <p:cNvSpPr/>
          <p:nvPr/>
        </p:nvSpPr>
        <p:spPr>
          <a:xfrm rot="5400000">
            <a:off x="8994587" y="2716621"/>
            <a:ext cx="899333" cy="230833"/>
          </a:xfrm>
          <a:prstGeom prst="right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F069DB4A-EDBA-4571-92C4-746392586984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9358" y="1541393"/>
            <a:ext cx="2750697" cy="18328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734746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84E3324-22D8-46C6-BDFD-8EB6269C36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88696"/>
            <a:ext cx="12192000" cy="1050355"/>
          </a:xfrm>
          <a:solidFill>
            <a:srgbClr val="92D050"/>
          </a:soli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u-RU" sz="4000" b="1" dirty="0"/>
              <a:t>Страх</a:t>
            </a: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D5C4DAED-2585-4439-8499-9F2F42B239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68D8FF-A5DB-4451-94C0-E94AA39543AC}" type="slidenum">
              <a:rPr lang="ru-RU" smtClean="0"/>
              <a:t>38</a:t>
            </a:fld>
            <a:endParaRPr lang="ru-RU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6A91DFF-1B29-4836-99D0-7C318CF96F71}"/>
              </a:ext>
            </a:extLst>
          </p:cNvPr>
          <p:cNvSpPr txBox="1"/>
          <p:nvPr/>
        </p:nvSpPr>
        <p:spPr>
          <a:xfrm>
            <a:off x="264252" y="4873651"/>
            <a:ext cx="7017391" cy="1200329"/>
          </a:xfrm>
          <a:prstGeom prst="rect">
            <a:avLst/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/>
              <a:t>• будьте рядом с человеком и дайте ему ощущение безопасности</a:t>
            </a:r>
          </a:p>
          <a:p>
            <a:r>
              <a:rPr lang="ru-RU" dirty="0"/>
              <a:t>• предложите выполнить вместе с вами дыхательные упражнения</a:t>
            </a:r>
          </a:p>
          <a:p>
            <a:r>
              <a:rPr lang="ru-RU" dirty="0"/>
              <a:t>• поговорите с человеком о том, чего именно он боится, позволив ему проговорить свой страх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ADEA945-E8A6-4E18-9157-87DC0A2340CF}"/>
              </a:ext>
            </a:extLst>
          </p:cNvPr>
          <p:cNvSpPr txBox="1"/>
          <p:nvPr/>
        </p:nvSpPr>
        <p:spPr>
          <a:xfrm>
            <a:off x="376806" y="2325580"/>
            <a:ext cx="5719194" cy="1477328"/>
          </a:xfrm>
          <a:prstGeom prst="rect">
            <a:avLst/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/>
              <a:t>• у пострадавшего напряжены все мышцы, особенно это заметно на лице</a:t>
            </a:r>
          </a:p>
          <a:p>
            <a:r>
              <a:rPr lang="ru-RU" dirty="0"/>
              <a:t>• выраженное сердцебиение</a:t>
            </a:r>
          </a:p>
          <a:p>
            <a:r>
              <a:rPr lang="ru-RU" dirty="0"/>
              <a:t>• частое поверхностное дыхание</a:t>
            </a:r>
          </a:p>
          <a:p>
            <a:r>
              <a:rPr lang="ru-RU" dirty="0"/>
              <a:t>• снижен контроль за собственным поведением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608943AD-B636-4172-BF9C-05B14A30D2F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33" t="3191" r="19677"/>
          <a:stretch/>
        </p:blipFill>
        <p:spPr>
          <a:xfrm>
            <a:off x="7940180" y="1976499"/>
            <a:ext cx="3413620" cy="3652818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04CCEE30-D1AD-43B2-9046-1BA3BEB65D4A}"/>
              </a:ext>
            </a:extLst>
          </p:cNvPr>
          <p:cNvSpPr txBox="1"/>
          <p:nvPr/>
        </p:nvSpPr>
        <p:spPr>
          <a:xfrm>
            <a:off x="2074178" y="1434266"/>
            <a:ext cx="1860259" cy="52322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2800" b="1" dirty="0"/>
              <a:t>Признаки: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BA4338F-39C7-45C3-94F7-07797318BBAB}"/>
              </a:ext>
            </a:extLst>
          </p:cNvPr>
          <p:cNvSpPr txBox="1"/>
          <p:nvPr/>
        </p:nvSpPr>
        <p:spPr>
          <a:xfrm>
            <a:off x="967531" y="4097935"/>
            <a:ext cx="4519568" cy="46166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2400" b="1" dirty="0"/>
              <a:t>Оказание помощи при страхе:</a:t>
            </a:r>
          </a:p>
        </p:txBody>
      </p:sp>
    </p:spTree>
    <p:extLst>
      <p:ext uri="{BB962C8B-B14F-4D97-AF65-F5344CB8AC3E}">
        <p14:creationId xmlns:p14="http://schemas.microsoft.com/office/powerpoint/2010/main" val="11470860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84E3324-22D8-46C6-BDFD-8EB6269C36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88696"/>
            <a:ext cx="12192000" cy="1050355"/>
          </a:xfrm>
          <a:solidFill>
            <a:srgbClr val="92D050"/>
          </a:soli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u-RU" sz="4000" b="1" dirty="0"/>
              <a:t>Апатия</a:t>
            </a: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D5C4DAED-2585-4439-8499-9F2F42B239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68D8FF-A5DB-4451-94C0-E94AA39543AC}" type="slidenum">
              <a:rPr lang="ru-RU" smtClean="0"/>
              <a:t>39</a:t>
            </a:fld>
            <a:endParaRPr lang="ru-R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6918135-6753-4B59-BFF5-EC5D5A1DA65A}"/>
              </a:ext>
            </a:extLst>
          </p:cNvPr>
          <p:cNvSpPr txBox="1"/>
          <p:nvPr/>
        </p:nvSpPr>
        <p:spPr>
          <a:xfrm>
            <a:off x="192597" y="3148250"/>
            <a:ext cx="6023646" cy="2246769"/>
          </a:xfrm>
          <a:prstGeom prst="rect">
            <a:avLst/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000" dirty="0"/>
              <a:t>• выраженная усталость, любое слово и движение дается пострадавшему с большим трудом</a:t>
            </a:r>
          </a:p>
          <a:p>
            <a:r>
              <a:rPr lang="ru-RU" sz="2000" dirty="0"/>
              <a:t>• полное равнодушие к происходящему</a:t>
            </a:r>
          </a:p>
          <a:p>
            <a:r>
              <a:rPr lang="ru-RU" sz="2000" dirty="0"/>
              <a:t>• отсутствие любых эмоциональных проявлений</a:t>
            </a:r>
          </a:p>
          <a:p>
            <a:r>
              <a:rPr lang="ru-RU" sz="2000" dirty="0"/>
              <a:t>• заторможенность</a:t>
            </a:r>
          </a:p>
          <a:p>
            <a:r>
              <a:rPr lang="ru-RU" sz="2000" dirty="0"/>
              <a:t>• темп речь низкий, голос тихий или совсем отсутствует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042E44E9-73CC-48C0-A56D-0822C4A22F9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3692" y="2869035"/>
            <a:ext cx="4632616" cy="315017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6D5F965-CBBC-40C1-A162-A8FC89A7E99A}"/>
              </a:ext>
            </a:extLst>
          </p:cNvPr>
          <p:cNvSpPr txBox="1"/>
          <p:nvPr/>
        </p:nvSpPr>
        <p:spPr>
          <a:xfrm>
            <a:off x="2174846" y="2124701"/>
            <a:ext cx="1575033" cy="46166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2400" b="1" dirty="0"/>
              <a:t>Признаки:</a:t>
            </a:r>
          </a:p>
        </p:txBody>
      </p:sp>
    </p:spTree>
    <p:extLst>
      <p:ext uri="{BB962C8B-B14F-4D97-AF65-F5344CB8AC3E}">
        <p14:creationId xmlns:p14="http://schemas.microsoft.com/office/powerpoint/2010/main" val="17417487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84E3324-22D8-46C6-BDFD-8EB6269C36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88696"/>
            <a:ext cx="12192000" cy="1050355"/>
          </a:xfrm>
          <a:solidFill>
            <a:srgbClr val="92D050"/>
          </a:soli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u-RU" sz="4000" b="1" dirty="0"/>
              <a:t>Классификация и признаки ожогов</a:t>
            </a: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D5C4DAED-2585-4439-8499-9F2F42B239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68D8FF-A5DB-4451-94C0-E94AA39543AC}" type="slidenum">
              <a:rPr lang="ru-RU" smtClean="0"/>
              <a:t>4</a:t>
            </a:fld>
            <a:endParaRPr lang="ru-RU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D7BDFC4-CB14-4941-969B-9F6367EC9324}"/>
              </a:ext>
            </a:extLst>
          </p:cNvPr>
          <p:cNvSpPr txBox="1"/>
          <p:nvPr/>
        </p:nvSpPr>
        <p:spPr>
          <a:xfrm>
            <a:off x="2203508" y="1428931"/>
            <a:ext cx="7919208" cy="830997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b="1" dirty="0"/>
              <a:t>Для оказания первой помощи  достаточно разделить все ожоги на поверхностные и глубокие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2E6681C-EC15-4F9F-AE9E-3B695F4AA193}"/>
              </a:ext>
            </a:extLst>
          </p:cNvPr>
          <p:cNvSpPr txBox="1"/>
          <p:nvPr/>
        </p:nvSpPr>
        <p:spPr>
          <a:xfrm>
            <a:off x="119058" y="2970537"/>
            <a:ext cx="3423883" cy="2031325"/>
          </a:xfrm>
          <a:prstGeom prst="rect">
            <a:avLst/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b="1" dirty="0"/>
              <a:t>Признаки поверхностного ожога- </a:t>
            </a:r>
            <a:r>
              <a:rPr lang="ru-RU" dirty="0"/>
              <a:t>покраснение и отек кожи, боль, возможно появление пузырей, заполненных прозрачной жидкостью в месте воздействия поражающего агента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09EA8AF-949C-4A10-964A-21F7A4EB3D48}"/>
              </a:ext>
            </a:extLst>
          </p:cNvPr>
          <p:cNvSpPr txBox="1"/>
          <p:nvPr/>
        </p:nvSpPr>
        <p:spPr>
          <a:xfrm>
            <a:off x="6486565" y="2970537"/>
            <a:ext cx="5496885" cy="1754326"/>
          </a:xfrm>
          <a:prstGeom prst="rect">
            <a:avLst/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b="1" dirty="0"/>
              <a:t>Признаки глубокого ожога-</a:t>
            </a:r>
          </a:p>
          <a:p>
            <a:r>
              <a:rPr lang="ru-RU" dirty="0"/>
              <a:t>появление на кожных покровах пузырей, заполненных темным кровянистым содержимым, они могут быть частично разрушены, кожа пострадавшего может обугливаться. Кожа может терять чувствительность. </a:t>
            </a:r>
          </a:p>
        </p:txBody>
      </p:sp>
      <p:sp>
        <p:nvSpPr>
          <p:cNvPr id="6" name="Стрелка: вниз 5">
            <a:extLst>
              <a:ext uri="{FF2B5EF4-FFF2-40B4-BE49-F238E27FC236}">
                <a16:creationId xmlns:a16="http://schemas.microsoft.com/office/drawing/2014/main" id="{304CD8A7-E9F6-434F-9C8F-D4354EE63061}"/>
              </a:ext>
            </a:extLst>
          </p:cNvPr>
          <p:cNvSpPr/>
          <p:nvPr/>
        </p:nvSpPr>
        <p:spPr>
          <a:xfrm rot="2113822">
            <a:off x="3174889" y="2307775"/>
            <a:ext cx="212907" cy="566743"/>
          </a:xfrm>
          <a:prstGeom prst="down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: вниз 14">
            <a:extLst>
              <a:ext uri="{FF2B5EF4-FFF2-40B4-BE49-F238E27FC236}">
                <a16:creationId xmlns:a16="http://schemas.microsoft.com/office/drawing/2014/main" id="{23AF735A-E277-41CE-98CC-0D3E8C5F0465}"/>
              </a:ext>
            </a:extLst>
          </p:cNvPr>
          <p:cNvSpPr/>
          <p:nvPr/>
        </p:nvSpPr>
        <p:spPr>
          <a:xfrm rot="19848040">
            <a:off x="9350201" y="2317726"/>
            <a:ext cx="217536" cy="528913"/>
          </a:xfrm>
          <a:prstGeom prst="down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E7AAE26-6A59-403F-B591-C100CC1121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28162" y="2574368"/>
            <a:ext cx="1877274" cy="23542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85113BD3-E5B0-4239-8D23-C99F594F03D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88" t="4226" r="9545" b="11032"/>
          <a:stretch/>
        </p:blipFill>
        <p:spPr bwMode="auto">
          <a:xfrm>
            <a:off x="3828162" y="4994046"/>
            <a:ext cx="1951688" cy="178864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54716877-1B69-46CB-ACED-269F0917D13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37572" y="4926391"/>
            <a:ext cx="2683560" cy="17950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1252330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84E3324-22D8-46C6-BDFD-8EB6269C36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88696"/>
            <a:ext cx="12192000" cy="1050355"/>
          </a:xfrm>
          <a:solidFill>
            <a:srgbClr val="92D050"/>
          </a:soli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u-RU" sz="4000" b="1" dirty="0"/>
              <a:t>Апатия</a:t>
            </a: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D5C4DAED-2585-4439-8499-9F2F42B239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68D8FF-A5DB-4451-94C0-E94AA39543AC}" type="slidenum">
              <a:rPr lang="ru-RU" smtClean="0"/>
              <a:t>40</a:t>
            </a:fld>
            <a:endParaRPr lang="ru-RU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399B75B-A13E-4855-A762-D0383A6C6EDA}"/>
              </a:ext>
            </a:extLst>
          </p:cNvPr>
          <p:cNvSpPr txBox="1"/>
          <p:nvPr/>
        </p:nvSpPr>
        <p:spPr>
          <a:xfrm>
            <a:off x="5060659" y="2541165"/>
            <a:ext cx="6616816" cy="3416320"/>
          </a:xfrm>
          <a:prstGeom prst="rect">
            <a:avLst/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/>
              <a:t>• создать для пострадавшего условия комфортного отдыха </a:t>
            </a:r>
          </a:p>
          <a:p>
            <a:endParaRPr lang="ru-RU" dirty="0"/>
          </a:p>
          <a:p>
            <a:r>
              <a:rPr lang="ru-RU" dirty="0"/>
              <a:t>• разговаривайте с пострадавшим медленно и мягко, спокойным голосом с постепенным повышением скорости и громкости речи</a:t>
            </a:r>
          </a:p>
          <a:p>
            <a:endParaRPr lang="ru-RU" dirty="0"/>
          </a:p>
          <a:p>
            <a:r>
              <a:rPr lang="ru-RU" dirty="0"/>
              <a:t>• задавайте пострадавшему вопросы, на которые у него получается ответить развернуто</a:t>
            </a:r>
          </a:p>
          <a:p>
            <a:endParaRPr lang="ru-RU" dirty="0"/>
          </a:p>
          <a:p>
            <a:r>
              <a:rPr lang="ru-RU" dirty="0"/>
              <a:t>• предложите пострадавшему выполнить какую-либо незначительную физическую нагрузку </a:t>
            </a:r>
          </a:p>
          <a:p>
            <a:endParaRPr lang="ru-RU" dirty="0"/>
          </a:p>
          <a:p>
            <a:r>
              <a:rPr lang="ru-RU" dirty="0"/>
              <a:t>• вовлеките пострадавшего в посильную для него деятельность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FA3D968-C09E-4363-A768-D27666134D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322" y="2758688"/>
            <a:ext cx="4444067" cy="298127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8BD90362-7B46-4EF7-8A9C-38B0E355AD3B}"/>
              </a:ext>
            </a:extLst>
          </p:cNvPr>
          <p:cNvSpPr txBox="1"/>
          <p:nvPr/>
        </p:nvSpPr>
        <p:spPr>
          <a:xfrm>
            <a:off x="6953076" y="1792632"/>
            <a:ext cx="3029124" cy="46166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2400" b="1" dirty="0"/>
              <a:t>Помощь при апатии:</a:t>
            </a:r>
          </a:p>
        </p:txBody>
      </p:sp>
    </p:spTree>
    <p:extLst>
      <p:ext uri="{BB962C8B-B14F-4D97-AF65-F5344CB8AC3E}">
        <p14:creationId xmlns:p14="http://schemas.microsoft.com/office/powerpoint/2010/main" val="261495379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84E3324-22D8-46C6-BDFD-8EB6269C36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88696"/>
            <a:ext cx="12192000" cy="1050355"/>
          </a:xfrm>
          <a:solidFill>
            <a:srgbClr val="92D050"/>
          </a:soli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u-RU" sz="4000" b="1" dirty="0"/>
              <a:t>Самопомощь в экстремальных ситуациях</a:t>
            </a: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D5C4DAED-2585-4439-8499-9F2F42B239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68D8FF-A5DB-4451-94C0-E94AA39543AC}" type="slidenum">
              <a:rPr lang="ru-RU" smtClean="0"/>
              <a:t>41</a:t>
            </a:fld>
            <a:endParaRPr lang="ru-RU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49D09EC-E7EE-4AF2-9EB8-212129D33BED}"/>
              </a:ext>
            </a:extLst>
          </p:cNvPr>
          <p:cNvSpPr txBox="1"/>
          <p:nvPr/>
        </p:nvSpPr>
        <p:spPr>
          <a:xfrm>
            <a:off x="226504" y="3103893"/>
            <a:ext cx="6560189" cy="1938992"/>
          </a:xfrm>
          <a:prstGeom prst="rect">
            <a:avLst/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000" dirty="0"/>
              <a:t>• умойтесь холодной водой</a:t>
            </a:r>
          </a:p>
          <a:p>
            <a:r>
              <a:rPr lang="ru-RU" sz="2000" dirty="0"/>
              <a:t>• займитесь физической нагрузкой</a:t>
            </a:r>
          </a:p>
          <a:p>
            <a:r>
              <a:rPr lang="ru-RU" sz="2000" dirty="0"/>
              <a:t>• выполните дыхательную гимнастику</a:t>
            </a:r>
          </a:p>
          <a:p>
            <a:r>
              <a:rPr lang="ru-RU" sz="2000" dirty="0"/>
              <a:t>• начните считать в уме, вспомните таблицу умножения</a:t>
            </a:r>
          </a:p>
          <a:p>
            <a:r>
              <a:rPr lang="ru-RU" sz="2000" dirty="0"/>
              <a:t>• разрешите себе поплакать, расскажите о своих переживаниях близким людям, которым вы доверяете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3849C4B1-6C38-49C5-86E2-2D5EA43B12B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9680" y="3330022"/>
            <a:ext cx="4483448" cy="302632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F28DDAAA-BE00-4383-B0DC-4DECD930AC39}"/>
              </a:ext>
            </a:extLst>
          </p:cNvPr>
          <p:cNvSpPr txBox="1"/>
          <p:nvPr/>
        </p:nvSpPr>
        <p:spPr>
          <a:xfrm>
            <a:off x="2745297" y="1959862"/>
            <a:ext cx="6432259" cy="52322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2800" b="1" dirty="0"/>
              <a:t>Универсальные способы самопомощи:</a:t>
            </a:r>
          </a:p>
        </p:txBody>
      </p:sp>
    </p:spTree>
    <p:extLst>
      <p:ext uri="{BB962C8B-B14F-4D97-AF65-F5344CB8AC3E}">
        <p14:creationId xmlns:p14="http://schemas.microsoft.com/office/powerpoint/2010/main" val="47638600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9D734BB5-7104-4CB5-B8B3-2489E4AF33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68D8FF-A5DB-4451-94C0-E94AA39543AC}" type="slidenum">
              <a:rPr lang="ru-RU" smtClean="0"/>
              <a:t>42</a:t>
            </a:fld>
            <a:endParaRPr lang="ru-RU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501B9E7-88FF-4B97-B989-AEF5274308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367" y="1194732"/>
            <a:ext cx="4287473" cy="4287473"/>
          </a:xfrm>
          <a:prstGeom prst="rect">
            <a:avLst/>
          </a:prstGeom>
        </p:spPr>
      </p:pic>
      <p:sp>
        <p:nvSpPr>
          <p:cNvPr id="9" name="Облачко с текстом: овальное 8">
            <a:extLst>
              <a:ext uri="{FF2B5EF4-FFF2-40B4-BE49-F238E27FC236}">
                <a16:creationId xmlns:a16="http://schemas.microsoft.com/office/drawing/2014/main" id="{EFD8F657-8DC3-4EF6-BDAD-CBCCCED2F6E1}"/>
              </a:ext>
            </a:extLst>
          </p:cNvPr>
          <p:cNvSpPr/>
          <p:nvPr/>
        </p:nvSpPr>
        <p:spPr>
          <a:xfrm>
            <a:off x="5958980" y="746620"/>
            <a:ext cx="5491991" cy="2231472"/>
          </a:xfrm>
          <a:prstGeom prst="wedgeEllipseCallout">
            <a:avLst>
              <a:gd name="adj1" fmla="val -65689"/>
              <a:gd name="adj2" fmla="val 86539"/>
            </a:avLst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/>
              <a:t>Благодарю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20416459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84E3324-22D8-46C6-BDFD-8EB6269C36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88696"/>
            <a:ext cx="12192000" cy="1050355"/>
          </a:xfrm>
          <a:solidFill>
            <a:srgbClr val="92D050"/>
          </a:soli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u-RU" sz="4000" b="1" dirty="0"/>
              <a:t>Определение площади ожогов</a:t>
            </a: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D5C4DAED-2585-4439-8499-9F2F42B239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68D8FF-A5DB-4451-94C0-E94AA39543AC}" type="slidenum">
              <a:rPr lang="ru-RU" smtClean="0"/>
              <a:t>5</a:t>
            </a:fld>
            <a:endParaRPr lang="ru-RU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D7BDFC4-CB14-4941-969B-9F6367EC9324}"/>
              </a:ext>
            </a:extLst>
          </p:cNvPr>
          <p:cNvSpPr txBox="1"/>
          <p:nvPr/>
        </p:nvSpPr>
        <p:spPr>
          <a:xfrm>
            <a:off x="162370" y="1621394"/>
            <a:ext cx="5719253" cy="110799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Правило «девяток» </a:t>
            </a:r>
            <a:r>
              <a:rPr lang="ru-RU" b="1" dirty="0"/>
              <a:t>-</a:t>
            </a:r>
            <a:r>
              <a:rPr lang="ru-RU" dirty="0"/>
              <a:t>площадь тела пострадавшего делится на участки, размеры которых кратны </a:t>
            </a:r>
            <a:r>
              <a:rPr lang="ru-RU" sz="2800" dirty="0"/>
              <a:t>9% </a:t>
            </a:r>
            <a:r>
              <a:rPr lang="ru-RU" dirty="0"/>
              <a:t>площади тела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C717DFF-92B3-4027-959B-A7F6734630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8398" y="2807263"/>
            <a:ext cx="3415356" cy="3914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21224BB-D442-420D-8B1A-2904304387B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16482" y="2754082"/>
            <a:ext cx="2861417" cy="381522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344F9769-C0C4-49FD-A242-E937D079C492}"/>
              </a:ext>
            </a:extLst>
          </p:cNvPr>
          <p:cNvSpPr txBox="1"/>
          <p:nvPr/>
        </p:nvSpPr>
        <p:spPr>
          <a:xfrm>
            <a:off x="6260004" y="1651091"/>
            <a:ext cx="5814406" cy="105035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Метод ладони </a:t>
            </a:r>
            <a:r>
              <a:rPr lang="ru-RU" sz="2000" b="1" dirty="0"/>
              <a:t>- </a:t>
            </a:r>
            <a:r>
              <a:rPr lang="ru-RU" sz="2000" dirty="0"/>
              <a:t>площадь ладони взрослого человека составляет приблизительно 1% общей поверхности кожного покрова</a:t>
            </a:r>
          </a:p>
        </p:txBody>
      </p:sp>
    </p:spTree>
    <p:extLst>
      <p:ext uri="{BB962C8B-B14F-4D97-AF65-F5344CB8AC3E}">
        <p14:creationId xmlns:p14="http://schemas.microsoft.com/office/powerpoint/2010/main" val="23106530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84E3324-22D8-46C6-BDFD-8EB6269C36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88696"/>
            <a:ext cx="12192000" cy="1050355"/>
          </a:xfrm>
          <a:solidFill>
            <a:srgbClr val="92D050"/>
          </a:soli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u-RU" sz="4000" b="1" dirty="0"/>
              <a:t>Первая помощь при ожоговой травме</a:t>
            </a: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D5C4DAED-2585-4439-8499-9F2F42B239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68D8FF-A5DB-4451-94C0-E94AA39543AC}" type="slidenum">
              <a:rPr lang="ru-RU" smtClean="0"/>
              <a:t>6</a:t>
            </a:fld>
            <a:endParaRPr lang="ru-RU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43C8D46-7B43-46CE-A542-B36D99B1EAAA}"/>
              </a:ext>
            </a:extLst>
          </p:cNvPr>
          <p:cNvSpPr txBox="1"/>
          <p:nvPr/>
        </p:nvSpPr>
        <p:spPr>
          <a:xfrm>
            <a:off x="299103" y="1943978"/>
            <a:ext cx="6520440" cy="4154984"/>
          </a:xfrm>
          <a:prstGeom prst="rect">
            <a:avLst/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ru-RU" sz="2800" b="1" dirty="0"/>
              <a:t>Прекращение</a:t>
            </a:r>
            <a:r>
              <a:rPr lang="ru-RU" sz="2400" dirty="0"/>
              <a:t> воздействия поражающего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800" b="1" dirty="0"/>
              <a:t>Охлаждение</a:t>
            </a:r>
            <a:r>
              <a:rPr lang="ru-RU" sz="2400" dirty="0"/>
              <a:t> обожженной части тела- поместить обожженный участок тела под струю холодной воды на 20 минут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800" b="1" dirty="0"/>
              <a:t>Прикрыть</a:t>
            </a:r>
            <a:r>
              <a:rPr lang="ru-RU" sz="2400" dirty="0"/>
              <a:t> ожоговую поверхность нетугой повязкой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800" b="1" dirty="0"/>
              <a:t>Предложить</a:t>
            </a:r>
            <a:r>
              <a:rPr lang="ru-RU" sz="2400" dirty="0"/>
              <a:t> пострадавшему теплое питье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400" b="1" dirty="0"/>
              <a:t>  </a:t>
            </a:r>
            <a:r>
              <a:rPr lang="ru-RU" sz="2400" dirty="0"/>
              <a:t>При глубоких ожогах или поверхностных ожогах большой площади- </a:t>
            </a:r>
            <a:r>
              <a:rPr lang="ru-RU" sz="2800" b="1" dirty="0"/>
              <a:t>вызвать скорую медицинскую помощь</a:t>
            </a:r>
            <a:endParaRPr lang="ru-RU" sz="2400" b="1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323F614-77AA-4AFC-A1F1-BD747E31D1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7809" y="2499762"/>
            <a:ext cx="4495088" cy="3366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1374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84E3324-22D8-46C6-BDFD-8EB6269C36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88696"/>
            <a:ext cx="12192000" cy="1050355"/>
          </a:xfrm>
          <a:solidFill>
            <a:srgbClr val="92D050"/>
          </a:soli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u-RU" sz="4000" b="1" dirty="0"/>
              <a:t>Ожоги верхних дыхательных путей</a:t>
            </a: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D5C4DAED-2585-4439-8499-9F2F42B239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68D8FF-A5DB-4451-94C0-E94AA39543AC}" type="slidenum">
              <a:rPr lang="ru-RU" smtClean="0"/>
              <a:t>7</a:t>
            </a:fld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8CBD057-4840-4DF5-8E75-006E7829500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91" r="526"/>
          <a:stretch/>
        </p:blipFill>
        <p:spPr>
          <a:xfrm>
            <a:off x="9261399" y="3133045"/>
            <a:ext cx="2836598" cy="312836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AC1011D0-3C60-4EBB-AE16-C0E87CAE805A}"/>
              </a:ext>
            </a:extLst>
          </p:cNvPr>
          <p:cNvSpPr txBox="1"/>
          <p:nvPr/>
        </p:nvSpPr>
        <p:spPr>
          <a:xfrm>
            <a:off x="3956703" y="4339844"/>
            <a:ext cx="5116085" cy="2031325"/>
          </a:xfrm>
          <a:prstGeom prst="rect">
            <a:avLst/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ru-RU" dirty="0"/>
              <a:t> Немедленно вынести пострадавшего на свежий воздух</a:t>
            </a:r>
          </a:p>
          <a:p>
            <a:pPr marL="342900" indent="-342900">
              <a:buFont typeface="+mj-lt"/>
              <a:buAutoNum type="arabicPeriod"/>
            </a:pPr>
            <a:r>
              <a:rPr lang="ru-RU" dirty="0"/>
              <a:t> Если пострадавший в сознании- придать ему оптимальное положение (полусидя_</a:t>
            </a:r>
          </a:p>
          <a:p>
            <a:pPr marL="342900" indent="-342900">
              <a:buFont typeface="+mj-lt"/>
              <a:buAutoNum type="arabicPeriod"/>
            </a:pPr>
            <a:r>
              <a:rPr lang="ru-RU" dirty="0"/>
              <a:t>Если пострадавший без сознания- придать ему устойчивое боковое положение</a:t>
            </a:r>
          </a:p>
          <a:p>
            <a:pPr marL="342900" indent="-342900">
              <a:buFont typeface="+mj-lt"/>
              <a:buAutoNum type="arabicPeriod"/>
            </a:pPr>
            <a:r>
              <a:rPr lang="ru-RU" dirty="0"/>
              <a:t>Вызвать скорую медицинскую помощь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622C255-AC39-44F3-ACC6-5651F052079B}"/>
              </a:ext>
            </a:extLst>
          </p:cNvPr>
          <p:cNvSpPr txBox="1"/>
          <p:nvPr/>
        </p:nvSpPr>
        <p:spPr>
          <a:xfrm>
            <a:off x="1644909" y="1585542"/>
            <a:ext cx="8650479" cy="830997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dirty="0"/>
              <a:t>Заподозрить ожог верхних дыхательных путей у пострадавшего возможно, если он был извлечен из горящего помещения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64945AF-4628-4021-AE72-FCE4F412F568}"/>
              </a:ext>
            </a:extLst>
          </p:cNvPr>
          <p:cNvSpPr txBox="1"/>
          <p:nvPr/>
        </p:nvSpPr>
        <p:spPr>
          <a:xfrm>
            <a:off x="254182" y="3601180"/>
            <a:ext cx="3258139" cy="1477328"/>
          </a:xfrm>
          <a:prstGeom prst="rect">
            <a:avLst/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затруднение дыхания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кашель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копоть на коже лица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ожоги лица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обгоревшие волосы на лице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7EEBFEB-DDB7-4259-8F52-28B8100AB872}"/>
              </a:ext>
            </a:extLst>
          </p:cNvPr>
          <p:cNvSpPr txBox="1"/>
          <p:nvPr/>
        </p:nvSpPr>
        <p:spPr>
          <a:xfrm>
            <a:off x="1014703" y="2808804"/>
            <a:ext cx="1472121" cy="40011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000" b="1" dirty="0"/>
              <a:t>Признаки: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60DE0F3-EAB9-4DA2-83E4-371EF6255236}"/>
              </a:ext>
            </a:extLst>
          </p:cNvPr>
          <p:cNvSpPr txBox="1"/>
          <p:nvPr/>
        </p:nvSpPr>
        <p:spPr>
          <a:xfrm>
            <a:off x="5629990" y="3400105"/>
            <a:ext cx="1986293" cy="40011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000" b="1" dirty="0"/>
              <a:t>Первая помощь</a:t>
            </a:r>
          </a:p>
        </p:txBody>
      </p:sp>
    </p:spTree>
    <p:extLst>
      <p:ext uri="{BB962C8B-B14F-4D97-AF65-F5344CB8AC3E}">
        <p14:creationId xmlns:p14="http://schemas.microsoft.com/office/powerpoint/2010/main" val="5912515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84E3324-22D8-46C6-BDFD-8EB6269C36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88696"/>
            <a:ext cx="12192000" cy="1050355"/>
          </a:xfrm>
          <a:solidFill>
            <a:srgbClr val="92D050"/>
          </a:soli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u-RU" sz="4000" b="1" dirty="0"/>
              <a:t>Общее перегревание организма. Тепловой удар.</a:t>
            </a: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D5C4DAED-2585-4439-8499-9F2F42B239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68D8FF-A5DB-4451-94C0-E94AA39543AC}" type="slidenum">
              <a:rPr lang="ru-RU" smtClean="0"/>
              <a:t>8</a:t>
            </a:fld>
            <a:endParaRPr lang="ru-RU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BD55D4B-FFB6-4B28-957B-FD46DA8CBB8B}"/>
              </a:ext>
            </a:extLst>
          </p:cNvPr>
          <p:cNvSpPr txBox="1"/>
          <p:nvPr/>
        </p:nvSpPr>
        <p:spPr>
          <a:xfrm>
            <a:off x="445665" y="2878475"/>
            <a:ext cx="5209563" cy="3477875"/>
          </a:xfrm>
          <a:prstGeom prst="rect">
            <a:avLst/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000" dirty="0"/>
              <a:t>• головная боль</a:t>
            </a:r>
          </a:p>
          <a:p>
            <a:r>
              <a:rPr lang="ru-RU" sz="2000" dirty="0"/>
              <a:t>• головокружение</a:t>
            </a:r>
          </a:p>
          <a:p>
            <a:r>
              <a:rPr lang="ru-RU" sz="2000" dirty="0"/>
              <a:t>• повышенная температура тела</a:t>
            </a:r>
          </a:p>
          <a:p>
            <a:r>
              <a:rPr lang="ru-RU" sz="2000" dirty="0"/>
              <a:t>• тошнота и рвота</a:t>
            </a:r>
          </a:p>
          <a:p>
            <a:r>
              <a:rPr lang="ru-RU" sz="2000" dirty="0"/>
              <a:t>• общая слабость</a:t>
            </a:r>
          </a:p>
          <a:p>
            <a:r>
              <a:rPr lang="ru-RU" sz="2000" dirty="0"/>
              <a:t>• потеря сознания</a:t>
            </a:r>
          </a:p>
          <a:p>
            <a:r>
              <a:rPr lang="ru-RU" sz="2000" dirty="0"/>
              <a:t>• судороги</a:t>
            </a:r>
          </a:p>
          <a:p>
            <a:r>
              <a:rPr lang="ru-RU" sz="2000" dirty="0"/>
              <a:t>• учащенное сердцебиение</a:t>
            </a:r>
          </a:p>
          <a:p>
            <a:r>
              <a:rPr lang="ru-RU" sz="2000" dirty="0"/>
              <a:t>• учащенное поверхностное дыхание</a:t>
            </a:r>
          </a:p>
          <a:p>
            <a:r>
              <a:rPr lang="ru-RU" sz="2000" dirty="0"/>
              <a:t>• в тяжелых случаях- остановка дыхания и кровообращения</a:t>
            </a:r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133B4AD6-0993-45BF-A9E1-F8BACC85A5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1978" y="2428260"/>
            <a:ext cx="4860022" cy="3785762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1B675DC4-B21E-48E1-B97E-20DE4C6C5EBC}"/>
              </a:ext>
            </a:extLst>
          </p:cNvPr>
          <p:cNvSpPr txBox="1"/>
          <p:nvPr/>
        </p:nvSpPr>
        <p:spPr>
          <a:xfrm>
            <a:off x="1117833" y="1912577"/>
            <a:ext cx="3865228" cy="46166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2400" b="1" dirty="0"/>
              <a:t>Признаки теплового удара:</a:t>
            </a:r>
          </a:p>
        </p:txBody>
      </p:sp>
    </p:spTree>
    <p:extLst>
      <p:ext uri="{BB962C8B-B14F-4D97-AF65-F5344CB8AC3E}">
        <p14:creationId xmlns:p14="http://schemas.microsoft.com/office/powerpoint/2010/main" val="27019192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D6EDCE2D-A838-44CF-BA74-C431DBF53EE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4565" y="2755091"/>
            <a:ext cx="5079021" cy="3347898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84E3324-22D8-46C6-BDFD-8EB6269C36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88696"/>
            <a:ext cx="12192000" cy="1050355"/>
          </a:xfrm>
          <a:solidFill>
            <a:srgbClr val="92D050"/>
          </a:soli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u-RU" sz="4000" b="1" dirty="0"/>
              <a:t>Ожоги верхних дыхательных путей</a:t>
            </a: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D5C4DAED-2585-4439-8499-9F2F42B239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68D8FF-A5DB-4451-94C0-E94AA39543AC}" type="slidenum">
              <a:rPr lang="ru-RU" smtClean="0"/>
              <a:t>9</a:t>
            </a:fld>
            <a:endParaRPr lang="ru-RU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E6E0C18-2B24-4919-87EF-EE05CFCF6013}"/>
              </a:ext>
            </a:extLst>
          </p:cNvPr>
          <p:cNvSpPr txBox="1"/>
          <p:nvPr/>
        </p:nvSpPr>
        <p:spPr>
          <a:xfrm>
            <a:off x="153098" y="2361220"/>
            <a:ext cx="6650374" cy="3170099"/>
          </a:xfrm>
          <a:prstGeom prst="rect">
            <a:avLst/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000" dirty="0"/>
              <a:t>1. Переместить пострадавшего в прохладное место</a:t>
            </a:r>
          </a:p>
          <a:p>
            <a:r>
              <a:rPr lang="ru-RU" sz="2000" dirty="0"/>
              <a:t>2. Предложить выпить прохладной воды (при наличии сознания)</a:t>
            </a:r>
          </a:p>
          <a:p>
            <a:r>
              <a:rPr lang="ru-RU" sz="2000" dirty="0"/>
              <a:t>3. Расстегнуть стесняющую одежду или снять ее</a:t>
            </a:r>
          </a:p>
          <a:p>
            <a:r>
              <a:rPr lang="ru-RU" sz="2000" dirty="0"/>
              <a:t>4. Если пострадавший находится без сознания- придать устойчивое боковое положение </a:t>
            </a:r>
          </a:p>
          <a:p>
            <a:r>
              <a:rPr lang="ru-RU" sz="2000" dirty="0"/>
              <a:t>5. Вызвать скорую медицинскую помощь</a:t>
            </a:r>
          </a:p>
          <a:p>
            <a:r>
              <a:rPr lang="ru-RU" sz="2000" dirty="0"/>
              <a:t>6. Контролировать состояние пострадавшего и быть готовым к проведению базовой сердечно-легочной реанимации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288296B-D682-40FA-A4B3-B3F3CEC6EACC}"/>
              </a:ext>
            </a:extLst>
          </p:cNvPr>
          <p:cNvSpPr txBox="1"/>
          <p:nvPr/>
        </p:nvSpPr>
        <p:spPr>
          <a:xfrm>
            <a:off x="687897" y="1618967"/>
            <a:ext cx="5243119" cy="46166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2400" b="1" dirty="0"/>
              <a:t>Первая помощь при тепловом ударе</a:t>
            </a:r>
          </a:p>
        </p:txBody>
      </p:sp>
    </p:spTree>
    <p:extLst>
      <p:ext uri="{BB962C8B-B14F-4D97-AF65-F5344CB8AC3E}">
        <p14:creationId xmlns:p14="http://schemas.microsoft.com/office/powerpoint/2010/main" val="262221555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1979</TotalTime>
  <Words>2228</Words>
  <Application>Microsoft Office PowerPoint</Application>
  <PresentationFormat>Широкоэкранный</PresentationFormat>
  <Paragraphs>413</Paragraphs>
  <Slides>42</Slides>
  <Notes>41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42</vt:i4>
      </vt:variant>
    </vt:vector>
  </HeadingPairs>
  <TitlesOfParts>
    <vt:vector size="49" baseType="lpstr">
      <vt:lpstr>Arial</vt:lpstr>
      <vt:lpstr>Calibri</vt:lpstr>
      <vt:lpstr>Calibri Light</vt:lpstr>
      <vt:lpstr>Symbol</vt:lpstr>
      <vt:lpstr>Times New Roman</vt:lpstr>
      <vt:lpstr>Тема Office</vt:lpstr>
      <vt:lpstr>1_Тема Office</vt:lpstr>
      <vt:lpstr> </vt:lpstr>
      <vt:lpstr>Ожоговые травмы </vt:lpstr>
      <vt:lpstr>Классификация и признаки ожогов</vt:lpstr>
      <vt:lpstr>Классификация и признаки ожогов</vt:lpstr>
      <vt:lpstr>Определение площади ожогов</vt:lpstr>
      <vt:lpstr>Первая помощь при ожоговой травме</vt:lpstr>
      <vt:lpstr>Ожоги верхних дыхательных путей</vt:lpstr>
      <vt:lpstr>Общее перегревание организма. Тепловой удар.</vt:lpstr>
      <vt:lpstr>Ожоги верхних дыхательных путей</vt:lpstr>
      <vt:lpstr>Солнечный удар</vt:lpstr>
      <vt:lpstr>Солнечный удар</vt:lpstr>
      <vt:lpstr>Профилактика теплового и солнечного удара</vt:lpstr>
      <vt:lpstr>Холодовая травма</vt:lpstr>
      <vt:lpstr>Переохлаждение</vt:lpstr>
      <vt:lpstr>Первая помощь при переохлаждении</vt:lpstr>
      <vt:lpstr>Отморожение</vt:lpstr>
      <vt:lpstr>Первая помощь при отморожении</vt:lpstr>
      <vt:lpstr>Поражение электрическим током</vt:lpstr>
      <vt:lpstr>Оказание первой помощи при отравлении</vt:lpstr>
      <vt:lpstr>Пути попадания отравляющих веществ в организм</vt:lpstr>
      <vt:lpstr>Основные признаки отравлений</vt:lpstr>
      <vt:lpstr>Первая помощь при отравлении</vt:lpstr>
      <vt:lpstr>Первая помощь при отравлении через рот</vt:lpstr>
      <vt:lpstr>Первая помощь при отравлении через дыхательные пути</vt:lpstr>
      <vt:lpstr>Первая помощь при отравлении через кожу</vt:lpstr>
      <vt:lpstr>Первая помощь при утоплении</vt:lpstr>
      <vt:lpstr>Первая помощь при судорожном припадке</vt:lpstr>
      <vt:lpstr>Первая помощь при судорожном припадке</vt:lpstr>
      <vt:lpstr>Первая помощь при судорожном припадке</vt:lpstr>
      <vt:lpstr>Первая помощь при судорожном припадке</vt:lpstr>
      <vt:lpstr>Первая помощь при судорожном припадке</vt:lpstr>
      <vt:lpstr>Психологическая поддержка пострадавших</vt:lpstr>
      <vt:lpstr>Психологическая поддержка пострадавших</vt:lpstr>
      <vt:lpstr>Виды стрессовых реакций в экстренной ситуации</vt:lpstr>
      <vt:lpstr>Плач</vt:lpstr>
      <vt:lpstr>Истерика</vt:lpstr>
      <vt:lpstr>Агрессия</vt:lpstr>
      <vt:lpstr>Страх</vt:lpstr>
      <vt:lpstr>Апатия</vt:lpstr>
      <vt:lpstr>Апатия</vt:lpstr>
      <vt:lpstr>Самопомощь в экстремальных ситуациях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Беляева Татьяна</cp:lastModifiedBy>
  <cp:revision>105</cp:revision>
  <dcterms:created xsi:type="dcterms:W3CDTF">2022-03-16T06:24:24Z</dcterms:created>
  <dcterms:modified xsi:type="dcterms:W3CDTF">2022-09-30T08:01:37Z</dcterms:modified>
</cp:coreProperties>
</file>